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634" r:id="rId3"/>
    <p:sldId id="683" r:id="rId4"/>
    <p:sldId id="465" r:id="rId5"/>
    <p:sldId id="258" r:id="rId6"/>
    <p:sldId id="466" r:id="rId7"/>
    <p:sldId id="696" r:id="rId8"/>
    <p:sldId id="546" r:id="rId9"/>
    <p:sldId id="446" r:id="rId10"/>
    <p:sldId id="447" r:id="rId11"/>
    <p:sldId id="548" r:id="rId12"/>
    <p:sldId id="529" r:id="rId13"/>
    <p:sldId id="530" r:id="rId14"/>
    <p:sldId id="532" r:id="rId15"/>
    <p:sldId id="689" r:id="rId16"/>
    <p:sldId id="692" r:id="rId17"/>
    <p:sldId id="690" r:id="rId18"/>
    <p:sldId id="691" r:id="rId19"/>
    <p:sldId id="693" r:id="rId20"/>
    <p:sldId id="694" r:id="rId21"/>
    <p:sldId id="695" r:id="rId22"/>
    <p:sldId id="656" r:id="rId23"/>
    <p:sldId id="631" r:id="rId24"/>
    <p:sldId id="655" r:id="rId25"/>
    <p:sldId id="697" r:id="rId26"/>
    <p:sldId id="639" r:id="rId27"/>
    <p:sldId id="664" r:id="rId28"/>
    <p:sldId id="698" r:id="rId29"/>
    <p:sldId id="497" r:id="rId30"/>
    <p:sldId id="685" r:id="rId31"/>
    <p:sldId id="700" r:id="rId32"/>
    <p:sldId id="701" r:id="rId33"/>
    <p:sldId id="703" r:id="rId34"/>
    <p:sldId id="704" r:id="rId35"/>
    <p:sldId id="705" r:id="rId36"/>
    <p:sldId id="702" r:id="rId37"/>
    <p:sldId id="707" r:id="rId38"/>
    <p:sldId id="706" r:id="rId39"/>
    <p:sldId id="621" r:id="rId40"/>
    <p:sldId id="709" r:id="rId41"/>
    <p:sldId id="665" r:id="rId42"/>
    <p:sldId id="491" r:id="rId43"/>
    <p:sldId id="616" r:id="rId44"/>
    <p:sldId id="499" r:id="rId45"/>
    <p:sldId id="684" r:id="rId46"/>
    <p:sldId id="635" r:id="rId47"/>
    <p:sldId id="636" r:id="rId48"/>
    <p:sldId id="633" r:id="rId49"/>
    <p:sldId id="643" r:id="rId50"/>
    <p:sldId id="658" r:id="rId51"/>
    <p:sldId id="659" r:id="rId52"/>
    <p:sldId id="660" r:id="rId53"/>
    <p:sldId id="661" r:id="rId54"/>
    <p:sldId id="638" r:id="rId55"/>
    <p:sldId id="641" r:id="rId56"/>
    <p:sldId id="666" r:id="rId57"/>
    <p:sldId id="668" r:id="rId58"/>
    <p:sldId id="716" r:id="rId59"/>
    <p:sldId id="720" r:id="rId60"/>
    <p:sldId id="718" r:id="rId61"/>
    <p:sldId id="686" r:id="rId62"/>
    <p:sldId id="687" r:id="rId63"/>
    <p:sldId id="688" r:id="rId64"/>
    <p:sldId id="710" r:id="rId65"/>
    <p:sldId id="711" r:id="rId66"/>
    <p:sldId id="712" r:id="rId67"/>
    <p:sldId id="713" r:id="rId68"/>
    <p:sldId id="714" r:id="rId69"/>
    <p:sldId id="715" r:id="rId70"/>
    <p:sldId id="676" r:id="rId71"/>
    <p:sldId id="679" r:id="rId72"/>
    <p:sldId id="680" r:id="rId73"/>
    <p:sldId id="545" r:id="rId74"/>
    <p:sldId id="524" r:id="rId75"/>
    <p:sldId id="495" r:id="rId76"/>
    <p:sldId id="552" r:id="rId77"/>
    <p:sldId id="537" r:id="rId78"/>
    <p:sldId id="493" r:id="rId79"/>
    <p:sldId id="492" r:id="rId80"/>
    <p:sldId id="571" r:id="rId81"/>
    <p:sldId id="591" r:id="rId82"/>
    <p:sldId id="600" r:id="rId83"/>
    <p:sldId id="615" r:id="rId84"/>
    <p:sldId id="601" r:id="rId85"/>
    <p:sldId id="572" r:id="rId86"/>
    <p:sldId id="606" r:id="rId87"/>
    <p:sldId id="608" r:id="rId88"/>
    <p:sldId id="607" r:id="rId89"/>
    <p:sldId id="602" r:id="rId90"/>
    <p:sldId id="612"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683"/>
          </p14:sldIdLst>
        </p14:section>
        <p14:section name="Introduction" id="{352E8C86-8652-4C29-AB70-F69134E40944}">
          <p14:sldIdLst>
            <p14:sldId id="465"/>
            <p14:sldId id="258"/>
          </p14:sldIdLst>
        </p14:section>
        <p14:section name="Background: biting" id="{FE86DB92-04BE-4093-B18F-725E772AD23E}">
          <p14:sldIdLst>
            <p14:sldId id="466"/>
            <p14:sldId id="696"/>
            <p14:sldId id="546"/>
            <p14:sldId id="446"/>
            <p14:sldId id="447"/>
            <p14:sldId id="548"/>
            <p14:sldId id="529"/>
            <p14:sldId id="530"/>
            <p14:sldId id="532"/>
          </p14:sldIdLst>
        </p14:section>
        <p14:section name="Background: PH distributions" id="{7B7AF5CF-9EF4-44C1-AB25-C554D8B6E0EE}">
          <p14:sldIdLst>
            <p14:sldId id="689"/>
            <p14:sldId id="692"/>
            <p14:sldId id="690"/>
            <p14:sldId id="691"/>
            <p14:sldId id="693"/>
            <p14:sldId id="694"/>
            <p14:sldId id="695"/>
          </p14:sldIdLst>
        </p14:section>
        <p14:section name="Demographic model" id="{77B3949A-A551-41FC-9AB7-5DB05BD16C34}">
          <p14:sldIdLst>
            <p14:sldId id="656"/>
            <p14:sldId id="631"/>
            <p14:sldId id="655"/>
            <p14:sldId id="697"/>
            <p14:sldId id="639"/>
            <p14:sldId id="664"/>
            <p14:sldId id="698"/>
            <p14:sldId id="497"/>
          </p14:sldIdLst>
        </p14:section>
        <p14:section name="Transmission model" id="{631F2365-A7A3-499E-BB83-6A4710EB386C}">
          <p14:sldIdLst>
            <p14:sldId id="685"/>
            <p14:sldId id="700"/>
            <p14:sldId id="701"/>
            <p14:sldId id="703"/>
            <p14:sldId id="704"/>
            <p14:sldId id="705"/>
            <p14:sldId id="702"/>
            <p14:sldId id="707"/>
            <p14:sldId id="706"/>
            <p14:sldId id="621"/>
            <p14:sldId id="709"/>
            <p14:sldId id="665"/>
            <p14:sldId id="491"/>
            <p14:sldId id="616"/>
          </p14:sldIdLst>
        </p14:section>
        <p14:section name="Case study models" id="{F9C90C90-FBE0-4D9A-8F30-22D1BD4BADD5}">
          <p14:sldIdLst>
            <p14:sldId id="499"/>
            <p14:sldId id="684"/>
            <p14:sldId id="635"/>
            <p14:sldId id="636"/>
            <p14:sldId id="633"/>
            <p14:sldId id="643"/>
            <p14:sldId id="658"/>
            <p14:sldId id="659"/>
            <p14:sldId id="660"/>
            <p14:sldId id="661"/>
            <p14:sldId id="638"/>
            <p14:sldId id="641"/>
            <p14:sldId id="666"/>
            <p14:sldId id="668"/>
            <p14:sldId id="716"/>
            <p14:sldId id="720"/>
            <p14:sldId id="718"/>
          </p14:sldIdLst>
        </p14:section>
        <p14:section name="Results" id="{7A0A172B-7336-42B5-BD44-60D841730090}">
          <p14:sldIdLst>
            <p14:sldId id="686"/>
            <p14:sldId id="687"/>
            <p14:sldId id="688"/>
            <p14:sldId id="710"/>
            <p14:sldId id="711"/>
            <p14:sldId id="712"/>
            <p14:sldId id="713"/>
            <p14:sldId id="714"/>
            <p14:sldId id="715"/>
            <p14:sldId id="676"/>
          </p14:sldIdLst>
        </p14:section>
        <p14:section name="Discussion" id="{420E7C0F-9258-42C1-9285-EC94C632C678}">
          <p14:sldIdLst>
            <p14:sldId id="679"/>
            <p14:sldId id="680"/>
            <p14:sldId id="545"/>
            <p14:sldId id="524"/>
            <p14:sldId id="495"/>
            <p14:sldId id="552"/>
            <p14:sldId id="537"/>
            <p14:sldId id="493"/>
            <p14:sldId id="492"/>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298A"/>
    <a:srgbClr val="7570B3"/>
    <a:srgbClr val="D95F02"/>
    <a:srgbClr val="1B9E77"/>
    <a:srgbClr val="FF8F8F"/>
    <a:srgbClr val="008AA0"/>
    <a:srgbClr val="3EB4B4"/>
    <a:srgbClr val="FFFFE1"/>
    <a:srgbClr val="E7F9E9"/>
    <a:srgbClr val="EFFA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75586" autoAdjust="0"/>
  </p:normalViewPr>
  <p:slideViewPr>
    <p:cSldViewPr snapToGrid="0">
      <p:cViewPr varScale="1">
        <p:scale>
          <a:sx n="64" d="100"/>
          <a:sy n="64" d="100"/>
        </p:scale>
        <p:origin x="624" y="26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4</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39</a:t>
            </a:fld>
            <a:endParaRPr lang="en-US"/>
          </a:p>
        </p:txBody>
      </p:sp>
    </p:spTree>
    <p:extLst>
      <p:ext uri="{BB962C8B-B14F-4D97-AF65-F5344CB8AC3E}">
        <p14:creationId xmlns:p14="http://schemas.microsoft.com/office/powerpoint/2010/main" val="1986356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7F32-82AF-8F26-EF63-189EF238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28A1-29AB-AF40-5AA2-31FC09046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B2DC-EBC6-0A0F-6960-AC9922D27C0B}"/>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D93FC9B2-0216-6B5F-CD62-01123B685CD8}"/>
              </a:ext>
            </a:extLst>
          </p:cNvPr>
          <p:cNvSpPr>
            <a:spLocks noGrp="1"/>
          </p:cNvSpPr>
          <p:nvPr>
            <p:ph type="sldNum" sz="quarter" idx="5"/>
          </p:nvPr>
        </p:nvSpPr>
        <p:spPr/>
        <p:txBody>
          <a:bodyPr/>
          <a:lstStyle/>
          <a:p>
            <a:fld id="{42B115B3-A908-4DD1-B9FB-D7CDD037DBA1}" type="slidenum">
              <a:rPr lang="en-US" smtClean="0"/>
              <a:t>41</a:t>
            </a:fld>
            <a:endParaRPr lang="en-US"/>
          </a:p>
        </p:txBody>
      </p:sp>
    </p:spTree>
    <p:extLst>
      <p:ext uri="{BB962C8B-B14F-4D97-AF65-F5344CB8AC3E}">
        <p14:creationId xmlns:p14="http://schemas.microsoft.com/office/powerpoint/2010/main" val="166965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43</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44</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47</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54</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72</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74</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75</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5</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8</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9</a:t>
            </a:fld>
            <a:endParaRPr lang="en-US"/>
          </a:p>
        </p:txBody>
      </p:sp>
    </p:spTree>
    <p:extLst>
      <p:ext uri="{BB962C8B-B14F-4D97-AF65-F5344CB8AC3E}">
        <p14:creationId xmlns:p14="http://schemas.microsoft.com/office/powerpoint/2010/main" val="154514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26</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A533-51F4-6C90-9CA2-46E2C3837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3A359-721E-5B80-ED80-97CDB7AB8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52D4-3E94-65AA-7C41-49A96CDBF012}"/>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3B840E2-BFE5-5E56-D547-2B6BEF87DEF5}"/>
              </a:ext>
            </a:extLst>
          </p:cNvPr>
          <p:cNvSpPr>
            <a:spLocks noGrp="1"/>
          </p:cNvSpPr>
          <p:nvPr>
            <p:ph type="sldNum" sz="quarter" idx="5"/>
          </p:nvPr>
        </p:nvSpPr>
        <p:spPr/>
        <p:txBody>
          <a:bodyPr/>
          <a:lstStyle/>
          <a:p>
            <a:fld id="{27C01925-430B-46EA-AA64-18D6AEE2C748}" type="slidenum">
              <a:rPr lang="en-US" smtClean="0"/>
              <a:t>27</a:t>
            </a:fld>
            <a:endParaRPr lang="en-US"/>
          </a:p>
        </p:txBody>
      </p:sp>
    </p:spTree>
    <p:extLst>
      <p:ext uri="{BB962C8B-B14F-4D97-AF65-F5344CB8AC3E}">
        <p14:creationId xmlns:p14="http://schemas.microsoft.com/office/powerpoint/2010/main" val="83340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368A2-C27E-4430-F4E4-3C2EDC21D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7746E-66BA-CCA1-7E76-4ED0074647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D461B5-4A2E-A998-9468-E4BC09EC9A2F}"/>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E0ED0A9F-86C9-53B1-CF74-665DC272DE05}"/>
              </a:ext>
            </a:extLst>
          </p:cNvPr>
          <p:cNvSpPr>
            <a:spLocks noGrp="1"/>
          </p:cNvSpPr>
          <p:nvPr>
            <p:ph type="sldNum" sz="quarter" idx="5"/>
          </p:nvPr>
        </p:nvSpPr>
        <p:spPr/>
        <p:txBody>
          <a:bodyPr/>
          <a:lstStyle/>
          <a:p>
            <a:fld id="{27C01925-430B-46EA-AA64-18D6AEE2C748}" type="slidenum">
              <a:rPr lang="en-US" smtClean="0"/>
              <a:t>28</a:t>
            </a:fld>
            <a:endParaRPr lang="en-US"/>
          </a:p>
        </p:txBody>
      </p:sp>
    </p:spTree>
    <p:extLst>
      <p:ext uri="{BB962C8B-B14F-4D97-AF65-F5344CB8AC3E}">
        <p14:creationId xmlns:p14="http://schemas.microsoft.com/office/powerpoint/2010/main" val="3790998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29</a:t>
            </a:fld>
            <a:endParaRPr lang="en-US"/>
          </a:p>
        </p:txBody>
      </p:sp>
    </p:spTree>
    <p:extLst>
      <p:ext uri="{BB962C8B-B14F-4D97-AF65-F5344CB8AC3E}">
        <p14:creationId xmlns:p14="http://schemas.microsoft.com/office/powerpoint/2010/main" val="1322702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2/14/2025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2/14/2025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2/14/2025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2/14/2025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2/14/2025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2/14/2025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2/14/2025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2/14/2025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2/14/2025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2/14/2025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2/14/2025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2/14/2025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5.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5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61.png"/><Relationship Id="rId4" Type="http://schemas.openxmlformats.org/officeDocument/2006/relationships/image" Target="../media/image45.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9.png"/><Relationship Id="rId3" Type="http://schemas.openxmlformats.org/officeDocument/2006/relationships/image" Target="../media/image44.png"/><Relationship Id="rId7" Type="http://schemas.openxmlformats.org/officeDocument/2006/relationships/image" Target="../media/image45.png"/><Relationship Id="rId12" Type="http://schemas.openxmlformats.org/officeDocument/2006/relationships/image" Target="../media/image6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67.png"/><Relationship Id="rId5" Type="http://schemas.openxmlformats.org/officeDocument/2006/relationships/image" Target="../media/image62.png"/><Relationship Id="rId15" Type="http://schemas.openxmlformats.org/officeDocument/2006/relationships/image" Target="../media/image63.png"/><Relationship Id="rId10"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image" Target="../media/image47.png"/><Relationship Id="rId1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1.png"/><Relationship Id="rId7" Type="http://schemas.openxmlformats.org/officeDocument/2006/relationships/image" Target="../media/image551.png"/><Relationship Id="rId12" Type="http://schemas.openxmlformats.org/officeDocument/2006/relationships/image" Target="../media/image600.pn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73.png"/><Relationship Id="rId10" Type="http://schemas.openxmlformats.org/officeDocument/2006/relationships/image" Target="../media/image580.png"/><Relationship Id="rId4" Type="http://schemas.openxmlformats.org/officeDocument/2006/relationships/image" Target="../media/image521.png"/><Relationship Id="rId9" Type="http://schemas.openxmlformats.org/officeDocument/2006/relationships/image" Target="../media/image571.png"/><Relationship Id="rId14" Type="http://schemas.openxmlformats.org/officeDocument/2006/relationships/image" Target="../media/image620.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134.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86.png"/><Relationship Id="rId15" Type="http://schemas.openxmlformats.org/officeDocument/2006/relationships/image" Target="../media/image88.png"/><Relationship Id="rId10" Type="http://schemas.openxmlformats.org/officeDocument/2006/relationships/image" Target="../media/image81.png"/><Relationship Id="rId4" Type="http://schemas.openxmlformats.org/officeDocument/2006/relationships/image" Target="../media/image370.png"/><Relationship Id="rId9" Type="http://schemas.openxmlformats.org/officeDocument/2006/relationships/image" Target="../media/image80.png"/><Relationship Id="rId14" Type="http://schemas.openxmlformats.org/officeDocument/2006/relationships/image" Target="../media/image87.png"/></Relationships>
</file>

<file path=ppt/slides/_rels/slide2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8.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531.png"/><Relationship Id="rId5" Type="http://schemas.openxmlformats.org/officeDocument/2006/relationships/image" Target="../media/image92.png"/><Relationship Id="rId15" Type="http://schemas.openxmlformats.org/officeDocument/2006/relationships/image" Target="../media/image101.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5.png"/><Relationship Id="rId5" Type="http://schemas.openxmlformats.org/officeDocument/2006/relationships/image" Target="../media/image110.png"/><Relationship Id="rId10" Type="http://schemas.openxmlformats.org/officeDocument/2006/relationships/image" Target="../media/image114.png"/><Relationship Id="rId4" Type="http://schemas.openxmlformats.org/officeDocument/2006/relationships/image" Target="../media/image109.png"/><Relationship Id="rId9" Type="http://schemas.openxmlformats.org/officeDocument/2006/relationships/image" Target="../media/image15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42.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4.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1.png"/><Relationship Id="rId18" Type="http://schemas.openxmlformats.org/officeDocument/2006/relationships/image" Target="../media/image901.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1.png"/><Relationship Id="rId2" Type="http://schemas.openxmlformats.org/officeDocument/2006/relationships/image" Target="../media/image740.png"/><Relationship Id="rId16" Type="http://schemas.openxmlformats.org/officeDocument/2006/relationships/image" Target="../media/image881.png"/><Relationship Id="rId20" Type="http://schemas.openxmlformats.org/officeDocument/2006/relationships/image" Target="../media/image921.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872.png"/><Relationship Id="rId10" Type="http://schemas.openxmlformats.org/officeDocument/2006/relationships/image" Target="../media/image820.png"/><Relationship Id="rId19" Type="http://schemas.openxmlformats.org/officeDocument/2006/relationships/image" Target="../media/image91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1.png"/></Relationships>
</file>

<file path=ppt/slides/_rels/slide5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951.png"/><Relationship Id="rId18" Type="http://schemas.openxmlformats.org/officeDocument/2006/relationships/image" Target="../media/image100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941.png"/><Relationship Id="rId17" Type="http://schemas.openxmlformats.org/officeDocument/2006/relationships/image" Target="../media/image990.png"/><Relationship Id="rId2" Type="http://schemas.openxmlformats.org/officeDocument/2006/relationships/image" Target="../media/image740.png"/><Relationship Id="rId16" Type="http://schemas.openxmlformats.org/officeDocument/2006/relationships/image" Target="../media/image980.png"/><Relationship Id="rId20" Type="http://schemas.openxmlformats.org/officeDocument/2006/relationships/image" Target="../media/image10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931.png"/><Relationship Id="rId5" Type="http://schemas.openxmlformats.org/officeDocument/2006/relationships/image" Target="../media/image770.png"/><Relationship Id="rId15" Type="http://schemas.openxmlformats.org/officeDocument/2006/relationships/image" Target="../media/image972.png"/><Relationship Id="rId10" Type="http://schemas.openxmlformats.org/officeDocument/2006/relationships/image" Target="../media/image820.png"/><Relationship Id="rId19" Type="http://schemas.openxmlformats.org/officeDocument/2006/relationships/image" Target="../media/image10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960.png"/></Relationships>
</file>

<file path=ppt/slides/_rels/slide52.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040.png"/><Relationship Id="rId18" Type="http://schemas.openxmlformats.org/officeDocument/2006/relationships/image" Target="../media/image109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07.png"/><Relationship Id="rId20" Type="http://schemas.openxmlformats.org/officeDocument/2006/relationships/image" Target="../media/image11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1060.png"/><Relationship Id="rId10" Type="http://schemas.openxmlformats.org/officeDocument/2006/relationships/image" Target="../media/image820.png"/><Relationship Id="rId19" Type="http://schemas.openxmlformats.org/officeDocument/2006/relationships/image" Target="../media/image110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1050.png"/></Relationships>
</file>

<file path=ppt/slides/_rels/slide53.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151.png"/><Relationship Id="rId18" Type="http://schemas.openxmlformats.org/officeDocument/2006/relationships/image" Target="../media/image118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170.png"/><Relationship Id="rId20" Type="http://schemas.openxmlformats.org/officeDocument/2006/relationships/image" Target="../media/image120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1140.png"/><Relationship Id="rId15" Type="http://schemas.openxmlformats.org/officeDocument/2006/relationships/image" Target="../media/image1161.png"/><Relationship Id="rId10" Type="http://schemas.openxmlformats.org/officeDocument/2006/relationships/image" Target="../media/image820.png"/><Relationship Id="rId19" Type="http://schemas.openxmlformats.org/officeDocument/2006/relationships/image" Target="../media/image1190.png"/><Relationship Id="rId4" Type="http://schemas.openxmlformats.org/officeDocument/2006/relationships/image" Target="../media/image1130.png"/><Relationship Id="rId9" Type="http://schemas.openxmlformats.org/officeDocument/2006/relationships/image" Target="../media/image810.png"/><Relationship Id="rId14" Type="http://schemas.openxmlformats.org/officeDocument/2006/relationships/image" Target="../media/image1050.png"/></Relationships>
</file>

<file path=ppt/slides/_rels/slide54.xml.rels><?xml version="1.0" encoding="UTF-8" standalone="yes"?>
<Relationships xmlns="http://schemas.openxmlformats.org/package/2006/relationships"><Relationship Id="rId8" Type="http://schemas.openxmlformats.org/officeDocument/2006/relationships/image" Target="../media/image126.png"/><Relationship Id="rId26" Type="http://schemas.openxmlformats.org/officeDocument/2006/relationships/image" Target="../media/image136.png"/><Relationship Id="rId3" Type="http://schemas.openxmlformats.org/officeDocument/2006/relationships/image" Target="../media/image1210.png"/><Relationship Id="rId21" Type="http://schemas.openxmlformats.org/officeDocument/2006/relationships/image" Target="../media/image130.png"/><Relationship Id="rId7" Type="http://schemas.openxmlformats.org/officeDocument/2006/relationships/image" Target="../media/image125.png"/><Relationship Id="rId25" Type="http://schemas.openxmlformats.org/officeDocument/2006/relationships/image" Target="../media/image135.png"/><Relationship Id="rId2" Type="http://schemas.openxmlformats.org/officeDocument/2006/relationships/notesSlide" Target="../notesSlides/notesSlide15.xml"/><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30.png"/><Relationship Id="rId24" Type="http://schemas.openxmlformats.org/officeDocument/2006/relationships/image" Target="../media/image133.png"/><Relationship Id="rId5" Type="http://schemas.openxmlformats.org/officeDocument/2006/relationships/image" Target="../media/image1220.png"/><Relationship Id="rId23" Type="http://schemas.openxmlformats.org/officeDocument/2006/relationships/image" Target="../media/image132.png"/><Relationship Id="rId19" Type="http://schemas.openxmlformats.org/officeDocument/2006/relationships/image" Target="../media/image650.png"/><Relationship Id="rId4" Type="http://schemas.openxmlformats.org/officeDocument/2006/relationships/image" Target="../media/image570.png"/><Relationship Id="rId9" Type="http://schemas.openxmlformats.org/officeDocument/2006/relationships/image" Target="../media/image127.png"/><Relationship Id="rId22" Type="http://schemas.openxmlformats.org/officeDocument/2006/relationships/image" Target="../media/image131.png"/></Relationships>
</file>

<file path=ppt/slides/_rels/slide5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5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xml"/><Relationship Id="rId5" Type="http://schemas.openxmlformats.org/officeDocument/2006/relationships/image" Target="../media/image145.png"/><Relationship Id="rId4" Type="http://schemas.openxmlformats.org/officeDocument/2006/relationships/image" Target="../media/image14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1.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image" Target="../media/image164.jpeg"/><Relationship Id="rId4" Type="http://schemas.openxmlformats.org/officeDocument/2006/relationships/image" Target="../media/image163.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7.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88.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A New Recipe for Blending Mosquito Bitin</a:t>
            </a:r>
            <a:r>
              <a:rPr lang="en-US" sz="3200" b="0" i="0" dirty="0">
                <a:solidFill>
                  <a:srgbClr val="FF0000"/>
                </a:solidFill>
                <a:effectLst/>
                <a:latin typeface="Aptos" panose="020B0004020202020204" pitchFamily="34" charset="0"/>
              </a:rPr>
              <a:t>g</a:t>
            </a:r>
            <a:r>
              <a:rPr lang="en-US" sz="3200" b="0" i="0" dirty="0">
                <a:solidFill>
                  <a:srgbClr val="000000"/>
                </a:solidFill>
                <a:effectLst/>
                <a:latin typeface="Aptos" panose="020B0004020202020204" pitchFamily="34" charset="0"/>
              </a:rPr>
              <a:t> Dynamics into Disease Transmission Models</a:t>
            </a:r>
            <a:br>
              <a:rPr lang="en-US" sz="3200" b="0" i="0" dirty="0">
                <a:solidFill>
                  <a:srgbClr val="000000"/>
                </a:solidFill>
                <a:effectLst/>
                <a:latin typeface="Aptos" panose="020B0004020202020204" pitchFamily="34" charset="0"/>
              </a:rPr>
            </a:b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lnSpcReduction="10000"/>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err="1"/>
              <a:t>Biomath</a:t>
            </a:r>
            <a:r>
              <a:rPr lang="en-US" sz="1900" b="1" dirty="0"/>
              <a:t> Seminar</a:t>
            </a:r>
            <a:r>
              <a:rPr lang="en-US" sz="1900" dirty="0"/>
              <a:t>, 2/14/2025</a:t>
            </a:r>
            <a:endParaRPr lang="en-US" sz="1900" b="1" dirty="0"/>
          </a:p>
          <a:p>
            <a:pPr algn="l"/>
            <a:r>
              <a:rPr lang="en-US" sz="1900" dirty="0"/>
              <a:t>Virginia Commonwealth University, Richmond, VA</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066799" y="3905500"/>
            <a:ext cx="914400" cy="914400"/>
          </a:xfrm>
          <a:prstGeom prst="rect">
            <a:avLst/>
          </a:prstGeom>
        </p:spPr>
      </p:pic>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24971">
            <a:off x="9544249" y="1415597"/>
            <a:ext cx="782159" cy="711333"/>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796185" y="3486782"/>
            <a:ext cx="661371" cy="914400"/>
          </a:xfrm>
          <a:prstGeom prst="rect">
            <a:avLst/>
          </a:prstGeom>
        </p:spPr>
      </p:pic>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a:xfrm>
            <a:off x="838200" y="28871"/>
            <a:ext cx="10515600" cy="1325563"/>
          </a:xfrm>
        </p:spPr>
        <p:txBody>
          <a:bodyPr/>
          <a:lstStyle/>
          <a:p>
            <a:r>
              <a:rPr lang="en-US" dirty="0"/>
              <a:t>Multiple biting may </a:t>
            </a:r>
            <a:r>
              <a:rPr lang="en-US" b="1" dirty="0"/>
              <a:t>multiply</a:t>
            </a:r>
            <a:r>
              <a:rPr lang="en-US" dirty="0"/>
              <a:t> transmission</a:t>
            </a:r>
            <a:endParaRPr lang="en-US" u="sng" dirty="0"/>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824462" y="1623733"/>
            <a:ext cx="4357978" cy="461665"/>
          </a:xfrm>
          <a:prstGeom prst="rect">
            <a:avLst/>
          </a:prstGeom>
          <a:noFill/>
        </p:spPr>
        <p:txBody>
          <a:bodyPr wrap="square">
            <a:spAutoFit/>
          </a:bodyPr>
          <a:lstStyle/>
          <a:p>
            <a:pPr marL="0" indent="0">
              <a:buNone/>
            </a:pPr>
            <a:r>
              <a:rPr lang="en-US" sz="2400" dirty="0"/>
              <a:t>More frequent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5AD4F64-A16B-DCEE-FA49-2C88BC386AF7}"/>
              </a:ext>
            </a:extLst>
          </p:cNvPr>
          <p:cNvSpPr txBox="1"/>
          <p:nvPr/>
        </p:nvSpPr>
        <p:spPr>
          <a:xfrm>
            <a:off x="793696" y="3558675"/>
            <a:ext cx="4419511" cy="830997"/>
          </a:xfrm>
          <a:prstGeom prst="rect">
            <a:avLst/>
          </a:prstGeom>
          <a:noFill/>
        </p:spPr>
        <p:txBody>
          <a:bodyPr wrap="square">
            <a:spAutoFit/>
          </a:bodyPr>
          <a:lstStyle/>
          <a:p>
            <a:pPr marL="0" indent="0">
              <a:buNone/>
            </a:pPr>
            <a:r>
              <a:rPr lang="en-US" sz="2400" dirty="0"/>
              <a:t>More frequent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
        <p:nvSpPr>
          <p:cNvPr id="3" name="TextBox 2">
            <a:extLst>
              <a:ext uri="{FF2B5EF4-FFF2-40B4-BE49-F238E27FC236}">
                <a16:creationId xmlns:a16="http://schemas.microsoft.com/office/drawing/2014/main" id="{58F16B6E-BD94-EEA8-A828-E27C56504239}"/>
              </a:ext>
            </a:extLst>
          </p:cNvPr>
          <p:cNvSpPr txBox="1"/>
          <p:nvPr/>
        </p:nvSpPr>
        <p:spPr>
          <a:xfrm>
            <a:off x="6757898" y="2143397"/>
            <a:ext cx="3748860" cy="1015663"/>
          </a:xfrm>
          <a:prstGeom prst="rect">
            <a:avLst/>
          </a:prstGeom>
          <a:noFill/>
        </p:spPr>
        <p:txBody>
          <a:bodyPr wrap="square" rtlCol="0">
            <a:spAutoFit/>
          </a:bodyPr>
          <a:lstStyle/>
          <a:p>
            <a:r>
              <a:rPr lang="en-US" sz="2000" dirty="0"/>
              <a:t>3x increase in biting frequency </a:t>
            </a:r>
          </a:p>
          <a:p>
            <a:r>
              <a:rPr lang="en-US" sz="2000" dirty="0">
                <a:sym typeface="Wingdings" panose="05000000000000000000" pitchFamily="2" charset="2"/>
              </a:rPr>
              <a:t> 10x increase in in transmission</a:t>
            </a:r>
            <a:endParaRPr lang="en-US" sz="2000" dirty="0"/>
          </a:p>
        </p:txBody>
      </p:sp>
    </p:spTree>
    <p:extLst>
      <p:ext uri="{BB962C8B-B14F-4D97-AF65-F5344CB8AC3E}">
        <p14:creationId xmlns:p14="http://schemas.microsoft.com/office/powerpoint/2010/main" val="3165381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26FC77-C349-507B-3D17-3130A3B50878}"/>
              </a:ext>
            </a:extLst>
          </p:cNvPr>
          <p:cNvPicPr>
            <a:picLocks noChangeAspect="1"/>
          </p:cNvPicPr>
          <p:nvPr/>
        </p:nvPicPr>
        <p:blipFill>
          <a:blip r:embed="rId2">
            <a:alphaModFix amt="25000"/>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3">
            <a:alphaModFix amt="30000"/>
          </a:blip>
          <a:srcRect t="18405" r="50002"/>
          <a:stretch/>
        </p:blipFill>
        <p:spPr>
          <a:xfrm>
            <a:off x="0" y="1262270"/>
            <a:ext cx="6096000" cy="5596028"/>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Does multiple blood-feeding always multiply transmission?</a:t>
            </a:r>
          </a:p>
          <a:p>
            <a:endParaRPr lang="en-US" sz="2800" i="1" dirty="0">
              <a:solidFill>
                <a:sysClr val="windowText" lastClr="000000"/>
              </a:solidFill>
            </a:endParaRPr>
          </a:p>
          <a:p>
            <a:r>
              <a:rPr lang="en-US" sz="2800" i="1" dirty="0">
                <a:solidFill>
                  <a:sysClr val="windowText" lastClr="000000"/>
                </a:solidFill>
              </a:rPr>
              <a:t>Or do the specific </a:t>
            </a:r>
            <a:r>
              <a:rPr lang="en-US" sz="2800" b="1" i="1" dirty="0">
                <a:solidFill>
                  <a:sysClr val="windowText" lastClr="000000"/>
                </a:solidFill>
              </a:rPr>
              <a:t>mechanisms </a:t>
            </a:r>
            <a:r>
              <a:rPr lang="en-US" sz="2800" i="1" dirty="0">
                <a:solidFill>
                  <a:sysClr val="windowText" lastClr="000000"/>
                </a:solidFill>
              </a:rPr>
              <a:t>or </a:t>
            </a:r>
            <a:r>
              <a:rPr lang="en-US" sz="2800" b="1" i="1" dirty="0">
                <a:solidFill>
                  <a:sysClr val="windowText" lastClr="000000"/>
                </a:solidFill>
              </a:rPr>
              <a:t>drivers </a:t>
            </a:r>
            <a:r>
              <a:rPr lang="en-US" sz="2800" i="1" dirty="0">
                <a:solidFill>
                  <a:sysClr val="windowText" lastClr="000000"/>
                </a:solidFill>
              </a:rPr>
              <a:t>matter?</a:t>
            </a:r>
          </a:p>
        </p:txBody>
      </p:sp>
    </p:spTree>
    <p:extLst>
      <p:ext uri="{BB962C8B-B14F-4D97-AF65-F5344CB8AC3E}">
        <p14:creationId xmlns:p14="http://schemas.microsoft.com/office/powerpoint/2010/main" val="146440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1A30209-122E-18BB-374A-F924B8F99D33}"/>
                  </a:ext>
                </a:extLst>
              </p:cNvPr>
              <p:cNvSpPr>
                <a:spLocks noGrp="1"/>
              </p:cNvSpPr>
              <p:nvPr>
                <p:ph type="title"/>
              </p:nvPr>
            </p:nvSpPr>
            <p:spPr>
              <a:xfrm>
                <a:off x="-1" y="0"/>
                <a:ext cx="11376991" cy="1325563"/>
              </a:xfrm>
            </p:spPr>
            <p:txBody>
              <a:bodyPr>
                <a:normAutofit/>
              </a:bodyPr>
              <a:lstStyle/>
              <a:p>
                <a:r>
                  <a:rPr lang="en-US" u="sng" dirty="0"/>
                  <a:t>Phase-type distributions</a:t>
                </a:r>
                <a:r>
                  <a:rPr lang="en-US" dirty="0"/>
                  <a:t>: </a:t>
                </a:r>
                <a14:m>
                  <m:oMath xmlns:m="http://schemas.openxmlformats.org/officeDocument/2006/math">
                    <m:r>
                      <m:rPr>
                        <m:nor/>
                      </m:rPr>
                      <a:rPr lang="en-US" sz="4400" b="0" i="0" smtClean="0">
                        <a:latin typeface="Cambria Math" panose="02040503050406030204" pitchFamily="18" charset="0"/>
                      </a:rPr>
                      <m:t>PH</m:t>
                    </m:r>
                    <m:d>
                      <m:dPr>
                        <m:ctrlPr>
                          <a:rPr lang="en-US" sz="4400" b="0" i="1" smtClean="0">
                            <a:latin typeface="Cambria Math" panose="02040503050406030204" pitchFamily="18" charset="0"/>
                          </a:rPr>
                        </m:ctrlPr>
                      </m:dPr>
                      <m:e>
                        <m:r>
                          <a:rPr lang="en-US" sz="4400" i="1" smtClean="0">
                            <a:latin typeface="Cambria Math" panose="02040503050406030204" pitchFamily="18" charset="0"/>
                          </a:rPr>
                          <m:t>1</m:t>
                        </m:r>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0" i="1" smtClean="0">
                            <a:latin typeface="Cambria Math" panose="02040503050406030204" pitchFamily="18" charset="0"/>
                          </a:rPr>
                          <m:t>−</m:t>
                        </m:r>
                        <m:r>
                          <a:rPr lang="en-US" sz="4400" b="0" i="1" smtClean="0">
                            <a:latin typeface="Cambria Math" panose="02040503050406030204" pitchFamily="18" charset="0"/>
                          </a:rPr>
                          <m:t>𝑎</m:t>
                        </m:r>
                      </m:e>
                    </m:d>
                    <m:r>
                      <a:rPr lang="en-US" sz="4400" b="0" i="1" smtClean="0">
                        <a:latin typeface="Cambria Math" panose="02040503050406030204" pitchFamily="18" charset="0"/>
                      </a:rPr>
                      <m:t>=</m:t>
                    </m:r>
                    <m:r>
                      <m:rPr>
                        <m:nor/>
                      </m:rPr>
                      <a:rPr lang="en-US" sz="4400" b="0" i="0" smtClean="0">
                        <a:latin typeface="Cambria Math" panose="02040503050406030204" pitchFamily="18" charset="0"/>
                      </a:rPr>
                      <m:t>Exp</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𝑎</m:t>
                        </m:r>
                      </m:e>
                    </m:d>
                  </m:oMath>
                </a14:m>
                <a:endParaRPr lang="en-US" dirty="0"/>
              </a:p>
            </p:txBody>
          </p:sp>
        </mc:Choice>
        <mc:Fallback>
          <p:sp>
            <p:nvSpPr>
              <p:cNvPr id="2" name="Title 1">
                <a:extLst>
                  <a:ext uri="{FF2B5EF4-FFF2-40B4-BE49-F238E27FC236}">
                    <a16:creationId xmlns:a16="http://schemas.microsoft.com/office/drawing/2014/main" id="{D1A30209-122E-18BB-374A-F924B8F99D33}"/>
                  </a:ext>
                </a:extLst>
              </p:cNvPr>
              <p:cNvSpPr>
                <a:spLocks noGrp="1" noRot="1" noChangeAspect="1" noMove="1" noResize="1" noEditPoints="1" noAdjustHandles="1" noChangeArrowheads="1" noChangeShapeType="1" noTextEdit="1"/>
              </p:cNvSpPr>
              <p:nvPr>
                <p:ph type="title"/>
              </p:nvPr>
            </p:nvSpPr>
            <p:spPr>
              <a:xfrm>
                <a:off x="-1" y="0"/>
                <a:ext cx="11376991" cy="1325563"/>
              </a:xfrm>
              <a:blipFill>
                <a:blip r:embed="rId2"/>
                <a:stretch>
                  <a:fillRect l="-21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400D3D73-6A37-3BBF-D52C-CFCBEA323946}"/>
                  </a:ext>
                </a:extLst>
              </p:cNvPr>
              <p:cNvSpPr/>
              <p:nvPr/>
            </p:nvSpPr>
            <p:spPr>
              <a:xfrm>
                <a:off x="5383697" y="2960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𝑋</m:t>
                      </m:r>
                    </m:oMath>
                  </m:oMathPara>
                </a14:m>
                <a:endParaRPr lang="en-US" sz="2800" dirty="0">
                  <a:solidFill>
                    <a:schemeClr val="tx1"/>
                  </a:solidFill>
                </a:endParaRPr>
              </a:p>
            </p:txBody>
          </p:sp>
        </mc:Choice>
        <mc:Fallback>
          <p:sp>
            <p:nvSpPr>
              <p:cNvPr id="4" name="Rectangle: Rounded Corners 3">
                <a:extLst>
                  <a:ext uri="{FF2B5EF4-FFF2-40B4-BE49-F238E27FC236}">
                    <a16:creationId xmlns:a16="http://schemas.microsoft.com/office/drawing/2014/main" id="{400D3D73-6A37-3BBF-D52C-CFCBEA323946}"/>
                  </a:ext>
                </a:extLst>
              </p:cNvPr>
              <p:cNvSpPr>
                <a:spLocks noRot="1" noChangeAspect="1" noMove="1" noResize="1" noEditPoints="1" noAdjustHandles="1" noChangeArrowheads="1" noChangeShapeType="1" noTextEdit="1"/>
              </p:cNvSpPr>
              <p:nvPr/>
            </p:nvSpPr>
            <p:spPr>
              <a:xfrm>
                <a:off x="5383697" y="2960027"/>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7B1AF5A-9E4B-4720-8578-740C6431F969}"/>
              </a:ext>
            </a:extLst>
          </p:cNvPr>
          <p:cNvCxnSpPr>
            <a:cxnSpLocks/>
            <a:endCxn id="4" idx="1"/>
          </p:cNvCxnSpPr>
          <p:nvPr/>
        </p:nvCxnSpPr>
        <p:spPr>
          <a:xfrm>
            <a:off x="4323522" y="3429000"/>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0BFFB7B-F47C-81AF-61F4-6F6630450F62}"/>
                  </a:ext>
                </a:extLst>
              </p:cNvPr>
              <p:cNvSpPr txBox="1"/>
              <p:nvPr/>
            </p:nvSpPr>
            <p:spPr>
              <a:xfrm>
                <a:off x="4535557"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p:sp>
            <p:nvSpPr>
              <p:cNvPr id="11" name="TextBox 10">
                <a:extLst>
                  <a:ext uri="{FF2B5EF4-FFF2-40B4-BE49-F238E27FC236}">
                    <a16:creationId xmlns:a16="http://schemas.microsoft.com/office/drawing/2014/main" id="{20BFFB7B-F47C-81AF-61F4-6F6630450F62}"/>
                  </a:ext>
                </a:extLst>
              </p:cNvPr>
              <p:cNvSpPr txBox="1">
                <a:spLocks noRot="1" noChangeAspect="1" noMove="1" noResize="1" noEditPoints="1" noAdjustHandles="1" noChangeArrowheads="1" noChangeShapeType="1" noTextEdit="1"/>
              </p:cNvSpPr>
              <p:nvPr/>
            </p:nvSpPr>
            <p:spPr>
              <a:xfrm>
                <a:off x="4535557" y="2960027"/>
                <a:ext cx="49033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4C366BCC-D10C-3A41-EE01-2D28FD2A07C4}"/>
              </a:ext>
            </a:extLst>
          </p:cNvPr>
          <p:cNvCxnSpPr>
            <a:cxnSpLocks/>
            <a:stCxn id="4" idx="3"/>
          </p:cNvCxnSpPr>
          <p:nvPr/>
        </p:nvCxnSpPr>
        <p:spPr>
          <a:xfrm>
            <a:off x="6993836" y="342900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45CD69A-776A-A64D-41F2-AB3A191D5571}"/>
                  </a:ext>
                </a:extLst>
              </p:cNvPr>
              <p:cNvSpPr txBox="1"/>
              <p:nvPr/>
            </p:nvSpPr>
            <p:spPr>
              <a:xfrm>
                <a:off x="7185992"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𝑎</m:t>
                      </m:r>
                    </m:oMath>
                  </m:oMathPara>
                </a14:m>
                <a:endParaRPr lang="en-US" sz="1800" dirty="0">
                  <a:solidFill>
                    <a:schemeClr val="tx1"/>
                  </a:solidFill>
                </a:endParaRPr>
              </a:p>
            </p:txBody>
          </p:sp>
        </mc:Choice>
        <mc:Fallback>
          <p:sp>
            <p:nvSpPr>
              <p:cNvPr id="16" name="TextBox 15">
                <a:extLst>
                  <a:ext uri="{FF2B5EF4-FFF2-40B4-BE49-F238E27FC236}">
                    <a16:creationId xmlns:a16="http://schemas.microsoft.com/office/drawing/2014/main" id="{745CD69A-776A-A64D-41F2-AB3A191D5571}"/>
                  </a:ext>
                </a:extLst>
              </p:cNvPr>
              <p:cNvSpPr txBox="1">
                <a:spLocks noRot="1" noChangeAspect="1" noMove="1" noResize="1" noEditPoints="1" noAdjustHandles="1" noChangeArrowheads="1" noChangeShapeType="1" noTextEdit="1"/>
              </p:cNvSpPr>
              <p:nvPr/>
            </p:nvSpPr>
            <p:spPr>
              <a:xfrm>
                <a:off x="7185992" y="2960027"/>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7118097-A957-E25E-EF1C-E55DFE1AA841}"/>
                  </a:ext>
                </a:extLst>
              </p:cNvPr>
              <p:cNvSpPr txBox="1"/>
              <p:nvPr/>
            </p:nvSpPr>
            <p:spPr>
              <a:xfrm>
                <a:off x="779929" y="6001409"/>
                <a:ext cx="10632141" cy="461665"/>
              </a:xfrm>
              <a:prstGeom prst="rect">
                <a:avLst/>
              </a:prstGeom>
              <a:noFill/>
            </p:spPr>
            <p:txBody>
              <a:bodyPr wrap="none" rtlCol="0">
                <a:spAutoFit/>
              </a:bodyPr>
              <a:lstStyle/>
              <a:p>
                <a:r>
                  <a:rPr lang="en-US" sz="2400" dirty="0"/>
                  <a:t>Time spent in compartment </a:t>
                </a:r>
                <a14:m>
                  <m:oMath xmlns:m="http://schemas.openxmlformats.org/officeDocument/2006/math">
                    <m:r>
                      <a:rPr lang="en-US" sz="2400" i="1" dirty="0" smtClean="0">
                        <a:solidFill>
                          <a:schemeClr val="tx1"/>
                        </a:solidFill>
                        <a:latin typeface="Cambria Math" panose="02040503050406030204" pitchFamily="18" charset="0"/>
                      </a:rPr>
                      <m:t>𝑋</m:t>
                    </m:r>
                  </m:oMath>
                </a14:m>
                <a:r>
                  <a:rPr lang="en-US" sz="2400" dirty="0"/>
                  <a:t> is distributed exponentially with rate parameter </a:t>
                </a:r>
                <a14:m>
                  <m:oMath xmlns:m="http://schemas.openxmlformats.org/officeDocument/2006/math">
                    <m:r>
                      <a:rPr lang="en-US" sz="2400" i="1" dirty="0">
                        <a:latin typeface="Cambria Math" panose="02040503050406030204" pitchFamily="18" charset="0"/>
                      </a:rPr>
                      <m:t>𝑎</m:t>
                    </m:r>
                  </m:oMath>
                </a14:m>
                <a:endParaRPr lang="en-US" sz="2400" dirty="0"/>
              </a:p>
            </p:txBody>
          </p:sp>
        </mc:Choice>
        <mc:Fallback>
          <p:sp>
            <p:nvSpPr>
              <p:cNvPr id="18" name="TextBox 17">
                <a:extLst>
                  <a:ext uri="{FF2B5EF4-FFF2-40B4-BE49-F238E27FC236}">
                    <a16:creationId xmlns:a16="http://schemas.microsoft.com/office/drawing/2014/main" id="{47118097-A957-E25E-EF1C-E55DFE1AA841}"/>
                  </a:ext>
                </a:extLst>
              </p:cNvPr>
              <p:cNvSpPr txBox="1">
                <a:spLocks noRot="1" noChangeAspect="1" noMove="1" noResize="1" noEditPoints="1" noAdjustHandles="1" noChangeArrowheads="1" noChangeShapeType="1" noTextEdit="1"/>
              </p:cNvSpPr>
              <p:nvPr/>
            </p:nvSpPr>
            <p:spPr>
              <a:xfrm>
                <a:off x="779929" y="6001409"/>
                <a:ext cx="10632141" cy="461665"/>
              </a:xfrm>
              <a:prstGeom prst="rect">
                <a:avLst/>
              </a:prstGeom>
              <a:blipFill>
                <a:blip r:embed="rId6"/>
                <a:stretch>
                  <a:fillRect l="-917" t="-10526" b="-2894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FE5EA52-67EE-8D3C-ED90-92DBF9F47C58}"/>
              </a:ext>
            </a:extLst>
          </p:cNvPr>
          <p:cNvSpPr txBox="1"/>
          <p:nvPr/>
        </p:nvSpPr>
        <p:spPr>
          <a:xfrm>
            <a:off x="3326295" y="2960027"/>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9C80401D-6B18-8AAD-1DBD-DCECE876CF64}"/>
              </a:ext>
            </a:extLst>
          </p:cNvPr>
          <p:cNvSpPr txBox="1"/>
          <p:nvPr/>
        </p:nvSpPr>
        <p:spPr>
          <a:xfrm>
            <a:off x="7626627" y="2960027"/>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345A7D1F-B0F2-E1F0-5EDF-6DCC4D8DC207}"/>
              </a:ext>
            </a:extLst>
          </p:cNvPr>
          <p:cNvSpPr txBox="1"/>
          <p:nvPr/>
        </p:nvSpPr>
        <p:spPr>
          <a:xfrm>
            <a:off x="5383697" y="2540875"/>
            <a:ext cx="2130287" cy="369332"/>
          </a:xfrm>
          <a:prstGeom prst="rect">
            <a:avLst/>
          </a:prstGeom>
          <a:noFill/>
        </p:spPr>
        <p:txBody>
          <a:bodyPr wrap="square" rtlCol="0">
            <a:spAutoFit/>
          </a:bodyPr>
          <a:lstStyle/>
          <a:p>
            <a:r>
              <a:rPr lang="en-US" dirty="0"/>
              <a:t>Transient state</a:t>
            </a:r>
          </a:p>
        </p:txBody>
      </p:sp>
    </p:spTree>
    <p:extLst>
      <p:ext uri="{BB962C8B-B14F-4D97-AF65-F5344CB8AC3E}">
        <p14:creationId xmlns:p14="http://schemas.microsoft.com/office/powerpoint/2010/main" val="3937664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A62A0-318A-B769-5ACF-4E09857E155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DE19204-E695-3968-AF5A-E9EBFCF3AB08}"/>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p:sp>
            <p:nvSpPr>
              <p:cNvPr id="2" name="Title 1">
                <a:extLst>
                  <a:ext uri="{FF2B5EF4-FFF2-40B4-BE49-F238E27FC236}">
                    <a16:creationId xmlns:a16="http://schemas.microsoft.com/office/drawing/2014/main" id="{7DE19204-E695-3968-AF5A-E9EBFCF3AB08}"/>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FA2BA80A-2018-0A7D-92E2-159EFBFC6C6B}"/>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p:sp>
            <p:nvSpPr>
              <p:cNvPr id="4" name="Rectangle: Rounded Corners 3">
                <a:extLst>
                  <a:ext uri="{FF2B5EF4-FFF2-40B4-BE49-F238E27FC236}">
                    <a16:creationId xmlns:a16="http://schemas.microsoft.com/office/drawing/2014/main" id="{FA2BA80A-2018-0A7D-92E2-159EFBFC6C6B}"/>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60222B1B-6829-6F72-127B-741313F227A3}"/>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p:sp>
            <p:nvSpPr>
              <p:cNvPr id="5" name="Rectangle: Rounded Corners 4">
                <a:extLst>
                  <a:ext uri="{FF2B5EF4-FFF2-40B4-BE49-F238E27FC236}">
                    <a16:creationId xmlns:a16="http://schemas.microsoft.com/office/drawing/2014/main" id="{60222B1B-6829-6F72-127B-741313F227A3}"/>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05DA9CB1-3B33-B61F-586E-AEBA31A2E7CC}"/>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p:sp>
            <p:nvSpPr>
              <p:cNvPr id="7" name="Rectangle: Rounded Corners 6">
                <a:extLst>
                  <a:ext uri="{FF2B5EF4-FFF2-40B4-BE49-F238E27FC236}">
                    <a16:creationId xmlns:a16="http://schemas.microsoft.com/office/drawing/2014/main" id="{05DA9CB1-3B33-B61F-586E-AEBA31A2E7CC}"/>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C0E5D84F-0E25-6CCC-DD30-92E04AED856D}"/>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p:sp>
            <p:nvSpPr>
              <p:cNvPr id="8" name="Rectangle: Rounded Corners 7">
                <a:extLst>
                  <a:ext uri="{FF2B5EF4-FFF2-40B4-BE49-F238E27FC236}">
                    <a16:creationId xmlns:a16="http://schemas.microsoft.com/office/drawing/2014/main" id="{C0E5D84F-0E25-6CCC-DD30-92E04AED856D}"/>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3" name="Left Brace 2">
            <a:extLst>
              <a:ext uri="{FF2B5EF4-FFF2-40B4-BE49-F238E27FC236}">
                <a16:creationId xmlns:a16="http://schemas.microsoft.com/office/drawing/2014/main" id="{75B0B054-8703-1629-8C1F-09D495912957}"/>
              </a:ext>
            </a:extLst>
          </p:cNvPr>
          <p:cNvSpPr/>
          <p:nvPr/>
        </p:nvSpPr>
        <p:spPr>
          <a:xfrm>
            <a:off x="4220817" y="1225826"/>
            <a:ext cx="1186070" cy="5088835"/>
          </a:xfrm>
          <a:prstGeom prst="leftBrace">
            <a:avLst>
              <a:gd name="adj1" fmla="val 56642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873B02D-C81D-D4E0-B405-FCC8AEFB9D24}"/>
              </a:ext>
            </a:extLst>
          </p:cNvPr>
          <p:cNvSpPr txBox="1"/>
          <p:nvPr/>
        </p:nvSpPr>
        <p:spPr>
          <a:xfrm>
            <a:off x="2082246" y="3556884"/>
            <a:ext cx="6218582" cy="461665"/>
          </a:xfrm>
          <a:prstGeom prst="rect">
            <a:avLst/>
          </a:prstGeom>
          <a:noFill/>
        </p:spPr>
        <p:txBody>
          <a:bodyPr wrap="square">
            <a:spAutoFit/>
          </a:bodyPr>
          <a:lstStyle/>
          <a:p>
            <a:r>
              <a:rPr lang="en-US" sz="2400" b="0" dirty="0">
                <a:latin typeface="+mj-lt"/>
              </a:rPr>
              <a:t>Transient states</a:t>
            </a:r>
            <a:endParaRPr lang="en-US" sz="2400" dirty="0"/>
          </a:p>
        </p:txBody>
      </p:sp>
    </p:spTree>
    <p:extLst>
      <p:ext uri="{BB962C8B-B14F-4D97-AF65-F5344CB8AC3E}">
        <p14:creationId xmlns:p14="http://schemas.microsoft.com/office/powerpoint/2010/main" val="327597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BD28C-78B4-7BAF-286A-FFF67C5530E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A35FD33-9776-8537-142F-E1A56EE60DF0}"/>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p:sp>
            <p:nvSpPr>
              <p:cNvPr id="2" name="Title 1">
                <a:extLst>
                  <a:ext uri="{FF2B5EF4-FFF2-40B4-BE49-F238E27FC236}">
                    <a16:creationId xmlns:a16="http://schemas.microsoft.com/office/drawing/2014/main" id="{5A35FD33-9776-8537-142F-E1A56EE60DF0}"/>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D25B8EB9-E2FA-B9FB-88D2-367E95925686}"/>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mj-lt"/>
                            </a:rPr>
                          </m:ctrlPr>
                        </m:sSubPr>
                        <m:e>
                          <m:r>
                            <a:rPr lang="en-US" sz="2800" i="1" dirty="0" smtClean="0">
                              <a:solidFill>
                                <a:schemeClr val="tx1"/>
                              </a:solidFill>
                              <a:latin typeface="+mj-lt"/>
                            </a:rPr>
                            <m:t>𝑋</m:t>
                          </m:r>
                        </m:e>
                        <m:sub>
                          <m:r>
                            <a:rPr lang="en-US" sz="2800" b="0" i="1" dirty="0" smtClean="0">
                              <a:solidFill>
                                <a:schemeClr val="tx1"/>
                              </a:solidFill>
                              <a:latin typeface="+mj-lt"/>
                            </a:rPr>
                            <m:t>2</m:t>
                          </m:r>
                        </m:sub>
                      </m:sSub>
                    </m:oMath>
                  </m:oMathPara>
                </a14:m>
                <a:endParaRPr lang="en-US" sz="2800" dirty="0">
                  <a:solidFill>
                    <a:schemeClr val="tx1"/>
                  </a:solidFill>
                  <a:latin typeface="+mj-lt"/>
                </a:endParaRPr>
              </a:p>
            </p:txBody>
          </p:sp>
        </mc:Choice>
        <mc:Fallback>
          <p:sp>
            <p:nvSpPr>
              <p:cNvPr id="4" name="Rectangle: Rounded Corners 3">
                <a:extLst>
                  <a:ext uri="{FF2B5EF4-FFF2-40B4-BE49-F238E27FC236}">
                    <a16:creationId xmlns:a16="http://schemas.microsoft.com/office/drawing/2014/main" id="{D25B8EB9-E2FA-B9FB-88D2-367E95925686}"/>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1A989DA-0B72-8205-28C8-2AF493B8555F}"/>
              </a:ext>
            </a:extLst>
          </p:cNvPr>
          <p:cNvCxnSpPr>
            <a:cxnSpLocks/>
          </p:cNvCxnSpPr>
          <p:nvPr/>
        </p:nvCxnSpPr>
        <p:spPr>
          <a:xfrm>
            <a:off x="4346713"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001430C-4AB2-0FDA-403D-390CE98B19FA}"/>
                  </a:ext>
                </a:extLst>
              </p:cNvPr>
              <p:cNvSpPr txBox="1"/>
              <p:nvPr/>
            </p:nvSpPr>
            <p:spPr>
              <a:xfrm>
                <a:off x="4634948"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mj-lt"/>
                        </a:rPr>
                        <m:t>𝑟</m:t>
                      </m:r>
                      <m:sSub>
                        <m:sSubPr>
                          <m:ctrlPr>
                            <a:rPr lang="en-US" sz="1800" b="0" i="1" dirty="0" smtClean="0">
                              <a:solidFill>
                                <a:schemeClr val="tx1"/>
                              </a:solidFill>
                              <a:latin typeface="+mj-lt"/>
                            </a:rPr>
                          </m:ctrlPr>
                        </m:sSubPr>
                        <m:e>
                          <m:r>
                            <a:rPr lang="en-US" sz="1800" b="0" i="1" dirty="0" smtClean="0">
                              <a:solidFill>
                                <a:schemeClr val="tx1"/>
                              </a:solidFill>
                              <a:latin typeface="+mj-lt"/>
                            </a:rPr>
                            <m:t>𝛼</m:t>
                          </m:r>
                        </m:e>
                        <m:sub>
                          <m:r>
                            <a:rPr lang="en-US" sz="1800" b="0" i="1" dirty="0" smtClean="0">
                              <a:solidFill>
                                <a:schemeClr val="tx1"/>
                              </a:solidFill>
                              <a:latin typeface="+mj-lt"/>
                            </a:rPr>
                            <m:t>1</m:t>
                          </m:r>
                        </m:sub>
                      </m:sSub>
                    </m:oMath>
                  </m:oMathPara>
                </a14:m>
                <a:endParaRPr lang="en-US" sz="1800" dirty="0">
                  <a:solidFill>
                    <a:schemeClr val="tx1"/>
                  </a:solidFill>
                  <a:latin typeface="+mj-lt"/>
                </a:endParaRPr>
              </a:p>
            </p:txBody>
          </p:sp>
        </mc:Choice>
        <mc:Fallback>
          <p:sp>
            <p:nvSpPr>
              <p:cNvPr id="11" name="TextBox 10">
                <a:extLst>
                  <a:ext uri="{FF2B5EF4-FFF2-40B4-BE49-F238E27FC236}">
                    <a16:creationId xmlns:a16="http://schemas.microsoft.com/office/drawing/2014/main" id="{D001430C-4AB2-0FDA-403D-390CE98B19FA}"/>
                  </a:ext>
                </a:extLst>
              </p:cNvPr>
              <p:cNvSpPr txBox="1">
                <a:spLocks noRot="1" noChangeAspect="1" noMove="1" noResize="1" noEditPoints="1" noAdjustHandles="1" noChangeArrowheads="1" noChangeShapeType="1" noTextEdit="1"/>
              </p:cNvSpPr>
              <p:nvPr/>
            </p:nvSpPr>
            <p:spPr>
              <a:xfrm>
                <a:off x="4634948" y="1384617"/>
                <a:ext cx="490330" cy="369332"/>
              </a:xfrm>
              <a:prstGeom prst="rect">
                <a:avLst/>
              </a:prstGeom>
              <a:blipFill>
                <a:blip r:embed="rId4"/>
                <a:stretch>
                  <a:fillRect l="-24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41BC8F1A-699D-D26B-7EA8-F2B1A827447F}"/>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mj-lt"/>
                            </a:rPr>
                          </m:ctrlPr>
                        </m:sSubPr>
                        <m:e>
                          <m:r>
                            <a:rPr lang="en-US" sz="2800" i="1" dirty="0" smtClean="0">
                              <a:solidFill>
                                <a:schemeClr val="tx1"/>
                              </a:solidFill>
                              <a:latin typeface="+mj-lt"/>
                            </a:rPr>
                            <m:t>𝑋</m:t>
                          </m:r>
                        </m:e>
                        <m:sub>
                          <m:r>
                            <a:rPr lang="en-US" sz="2800" b="0" i="1" dirty="0" smtClean="0">
                              <a:solidFill>
                                <a:schemeClr val="tx1"/>
                              </a:solidFill>
                              <a:latin typeface="+mj-lt"/>
                            </a:rPr>
                            <m:t>1</m:t>
                          </m:r>
                        </m:sub>
                      </m:sSub>
                    </m:oMath>
                  </m:oMathPara>
                </a14:m>
                <a:endParaRPr lang="en-US" sz="2800" dirty="0">
                  <a:solidFill>
                    <a:schemeClr val="tx1"/>
                  </a:solidFill>
                  <a:latin typeface="+mj-lt"/>
                </a:endParaRPr>
              </a:p>
            </p:txBody>
          </p:sp>
        </mc:Choice>
        <mc:Fallback>
          <p:sp>
            <p:nvSpPr>
              <p:cNvPr id="5" name="Rectangle: Rounded Corners 4">
                <a:extLst>
                  <a:ext uri="{FF2B5EF4-FFF2-40B4-BE49-F238E27FC236}">
                    <a16:creationId xmlns:a16="http://schemas.microsoft.com/office/drawing/2014/main" id="{41BC8F1A-699D-D26B-7EA8-F2B1A827447F}"/>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56E5D827-864D-5A8C-0E6C-BB2BC0B646F9}"/>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mj-lt"/>
                            </a:rPr>
                          </m:ctrlPr>
                        </m:sSubPr>
                        <m:e>
                          <m:r>
                            <a:rPr lang="en-US" sz="2800" i="1" dirty="0" smtClean="0">
                              <a:solidFill>
                                <a:schemeClr val="tx1"/>
                              </a:solidFill>
                              <a:latin typeface="+mj-lt"/>
                            </a:rPr>
                            <m:t>𝑋</m:t>
                          </m:r>
                        </m:e>
                        <m:sub>
                          <m:r>
                            <a:rPr lang="en-US" sz="2800" b="0" i="1" dirty="0" smtClean="0">
                              <a:solidFill>
                                <a:schemeClr val="tx1"/>
                              </a:solidFill>
                              <a:latin typeface="+mj-lt"/>
                            </a:rPr>
                            <m:t>𝑛</m:t>
                          </m:r>
                        </m:sub>
                      </m:sSub>
                    </m:oMath>
                  </m:oMathPara>
                </a14:m>
                <a:endParaRPr lang="en-US" sz="2800" dirty="0">
                  <a:solidFill>
                    <a:schemeClr val="tx1"/>
                  </a:solidFill>
                  <a:latin typeface="+mj-lt"/>
                </a:endParaRPr>
              </a:p>
            </p:txBody>
          </p:sp>
        </mc:Choice>
        <mc:Fallback>
          <p:sp>
            <p:nvSpPr>
              <p:cNvPr id="7" name="Rectangle: Rounded Corners 6">
                <a:extLst>
                  <a:ext uri="{FF2B5EF4-FFF2-40B4-BE49-F238E27FC236}">
                    <a16:creationId xmlns:a16="http://schemas.microsoft.com/office/drawing/2014/main" id="{56E5D827-864D-5A8C-0E6C-BB2BC0B646F9}"/>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A3082883-9326-975D-677E-08ED4C00A620}"/>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mj-lt"/>
                            </a:rPr>
                          </m:ctrlPr>
                        </m:sSubPr>
                        <m:e>
                          <m:r>
                            <a:rPr lang="en-US" sz="2800" i="1" dirty="0" smtClean="0">
                              <a:solidFill>
                                <a:schemeClr val="tx1"/>
                              </a:solidFill>
                              <a:latin typeface="+mj-lt"/>
                            </a:rPr>
                            <m:t>𝑋</m:t>
                          </m:r>
                        </m:e>
                        <m:sub>
                          <m:r>
                            <a:rPr lang="en-US" sz="2800" b="0" i="1" dirty="0" smtClean="0">
                              <a:solidFill>
                                <a:schemeClr val="tx1"/>
                              </a:solidFill>
                              <a:latin typeface="+mj-lt"/>
                            </a:rPr>
                            <m:t>𝑖</m:t>
                          </m:r>
                        </m:sub>
                      </m:sSub>
                    </m:oMath>
                  </m:oMathPara>
                </a14:m>
                <a:endParaRPr lang="en-US" sz="2800" dirty="0">
                  <a:solidFill>
                    <a:schemeClr val="tx1"/>
                  </a:solidFill>
                  <a:latin typeface="+mj-lt"/>
                </a:endParaRPr>
              </a:p>
            </p:txBody>
          </p:sp>
        </mc:Choice>
        <mc:Fallback>
          <p:sp>
            <p:nvSpPr>
              <p:cNvPr id="8" name="Rectangle: Rounded Corners 7">
                <a:extLst>
                  <a:ext uri="{FF2B5EF4-FFF2-40B4-BE49-F238E27FC236}">
                    <a16:creationId xmlns:a16="http://schemas.microsoft.com/office/drawing/2014/main" id="{A3082883-9326-975D-677E-08ED4C00A620}"/>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D049EB9-1888-94C6-1F79-478FF21EB46D}"/>
              </a:ext>
            </a:extLst>
          </p:cNvPr>
          <p:cNvCxnSpPr>
            <a:cxnSpLocks/>
          </p:cNvCxnSpPr>
          <p:nvPr/>
        </p:nvCxnSpPr>
        <p:spPr>
          <a:xfrm>
            <a:off x="4346713"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C6C9C99-9F4D-ACF3-0483-CB2F42BF64AD}"/>
                  </a:ext>
                </a:extLst>
              </p:cNvPr>
              <p:cNvSpPr txBox="1"/>
              <p:nvPr/>
            </p:nvSpPr>
            <p:spPr>
              <a:xfrm>
                <a:off x="4634948"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mj-lt"/>
                        </a:rPr>
                        <m:t>𝑟</m:t>
                      </m:r>
                      <m:sSub>
                        <m:sSubPr>
                          <m:ctrlPr>
                            <a:rPr lang="en-US" sz="1800" b="0" i="1" dirty="0" smtClean="0">
                              <a:solidFill>
                                <a:schemeClr val="tx1"/>
                              </a:solidFill>
                              <a:latin typeface="+mj-lt"/>
                            </a:rPr>
                          </m:ctrlPr>
                        </m:sSubPr>
                        <m:e>
                          <m:r>
                            <a:rPr lang="en-US" sz="1800" b="0" i="1" dirty="0" smtClean="0">
                              <a:solidFill>
                                <a:schemeClr val="tx1"/>
                              </a:solidFill>
                              <a:latin typeface="+mj-lt"/>
                            </a:rPr>
                            <m:t>𝛼</m:t>
                          </m:r>
                        </m:e>
                        <m:sub>
                          <m:r>
                            <a:rPr lang="en-US" sz="1800" b="0" i="1" dirty="0" smtClean="0">
                              <a:solidFill>
                                <a:schemeClr val="tx1"/>
                              </a:solidFill>
                              <a:latin typeface="+mj-lt"/>
                            </a:rPr>
                            <m:t>2</m:t>
                          </m:r>
                        </m:sub>
                      </m:sSub>
                    </m:oMath>
                  </m:oMathPara>
                </a14:m>
                <a:endParaRPr lang="en-US" sz="1800" dirty="0">
                  <a:solidFill>
                    <a:schemeClr val="tx1"/>
                  </a:solidFill>
                  <a:latin typeface="+mj-lt"/>
                </a:endParaRPr>
              </a:p>
            </p:txBody>
          </p:sp>
        </mc:Choice>
        <mc:Fallback>
          <p:sp>
            <p:nvSpPr>
              <p:cNvPr id="13" name="TextBox 12">
                <a:extLst>
                  <a:ext uri="{FF2B5EF4-FFF2-40B4-BE49-F238E27FC236}">
                    <a16:creationId xmlns:a16="http://schemas.microsoft.com/office/drawing/2014/main" id="{8C6C9C99-9F4D-ACF3-0483-CB2F42BF64AD}"/>
                  </a:ext>
                </a:extLst>
              </p:cNvPr>
              <p:cNvSpPr txBox="1">
                <a:spLocks noRot="1" noChangeAspect="1" noMove="1" noResize="1" noEditPoints="1" noAdjustHandles="1" noChangeArrowheads="1" noChangeShapeType="1" noTextEdit="1"/>
              </p:cNvSpPr>
              <p:nvPr/>
            </p:nvSpPr>
            <p:spPr>
              <a:xfrm>
                <a:off x="4634948" y="2702566"/>
                <a:ext cx="490330" cy="369332"/>
              </a:xfrm>
              <a:prstGeom prst="rect">
                <a:avLst/>
              </a:prstGeom>
              <a:blipFill>
                <a:blip r:embed="rId8"/>
                <a:stretch>
                  <a:fillRect l="-246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7756663-795F-D6BF-6C2C-4F6F1AE04C02}"/>
              </a:ext>
            </a:extLst>
          </p:cNvPr>
          <p:cNvCxnSpPr>
            <a:cxnSpLocks/>
          </p:cNvCxnSpPr>
          <p:nvPr/>
        </p:nvCxnSpPr>
        <p:spPr>
          <a:xfrm>
            <a:off x="4346713"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AB60E63-27CC-6CE0-3088-5B1AF3DA459A}"/>
                  </a:ext>
                </a:extLst>
              </p:cNvPr>
              <p:cNvSpPr txBox="1"/>
              <p:nvPr/>
            </p:nvSpPr>
            <p:spPr>
              <a:xfrm>
                <a:off x="4634948"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mj-lt"/>
                        </a:rPr>
                        <m:t>𝑟</m:t>
                      </m:r>
                      <m:sSub>
                        <m:sSubPr>
                          <m:ctrlPr>
                            <a:rPr lang="en-US" sz="1800" b="0" i="1" dirty="0" smtClean="0">
                              <a:solidFill>
                                <a:schemeClr val="tx1"/>
                              </a:solidFill>
                              <a:latin typeface="+mj-lt"/>
                            </a:rPr>
                          </m:ctrlPr>
                        </m:sSubPr>
                        <m:e>
                          <m:r>
                            <a:rPr lang="en-US" sz="1800" b="0" i="1" dirty="0" smtClean="0">
                              <a:solidFill>
                                <a:schemeClr val="tx1"/>
                              </a:solidFill>
                              <a:latin typeface="+mj-lt"/>
                            </a:rPr>
                            <m:t>𝛼</m:t>
                          </m:r>
                        </m:e>
                        <m:sub>
                          <m:r>
                            <a:rPr lang="en-US" sz="1800" b="0" i="1" dirty="0" smtClean="0">
                              <a:solidFill>
                                <a:schemeClr val="tx1"/>
                              </a:solidFill>
                              <a:latin typeface="+mj-lt"/>
                            </a:rPr>
                            <m:t>𝑖</m:t>
                          </m:r>
                        </m:sub>
                      </m:sSub>
                    </m:oMath>
                  </m:oMathPara>
                </a14:m>
                <a:endParaRPr lang="en-US" sz="1800" dirty="0">
                  <a:solidFill>
                    <a:schemeClr val="tx1"/>
                  </a:solidFill>
                  <a:latin typeface="+mj-lt"/>
                </a:endParaRPr>
              </a:p>
            </p:txBody>
          </p:sp>
        </mc:Choice>
        <mc:Fallback>
          <p:sp>
            <p:nvSpPr>
              <p:cNvPr id="15" name="TextBox 14">
                <a:extLst>
                  <a:ext uri="{FF2B5EF4-FFF2-40B4-BE49-F238E27FC236}">
                    <a16:creationId xmlns:a16="http://schemas.microsoft.com/office/drawing/2014/main" id="{4AB60E63-27CC-6CE0-3088-5B1AF3DA459A}"/>
                  </a:ext>
                </a:extLst>
              </p:cNvPr>
              <p:cNvSpPr txBox="1">
                <a:spLocks noRot="1" noChangeAspect="1" noMove="1" noResize="1" noEditPoints="1" noAdjustHandles="1" noChangeArrowheads="1" noChangeShapeType="1" noTextEdit="1"/>
              </p:cNvSpPr>
              <p:nvPr/>
            </p:nvSpPr>
            <p:spPr>
              <a:xfrm>
                <a:off x="4634948" y="3954570"/>
                <a:ext cx="490330" cy="369332"/>
              </a:xfrm>
              <a:prstGeom prst="rect">
                <a:avLst/>
              </a:prstGeom>
              <a:blipFill>
                <a:blip r:embed="rId9"/>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14A65CF-159E-EFED-CF16-7447FC266395}"/>
              </a:ext>
            </a:extLst>
          </p:cNvPr>
          <p:cNvCxnSpPr>
            <a:cxnSpLocks/>
          </p:cNvCxnSpPr>
          <p:nvPr/>
        </p:nvCxnSpPr>
        <p:spPr>
          <a:xfrm>
            <a:off x="4346713"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8B16C93-42F9-7DFC-79B1-7D26B27A52B2}"/>
                  </a:ext>
                </a:extLst>
              </p:cNvPr>
              <p:cNvSpPr txBox="1"/>
              <p:nvPr/>
            </p:nvSpPr>
            <p:spPr>
              <a:xfrm>
                <a:off x="4634948"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mj-lt"/>
                        </a:rPr>
                        <m:t>𝑟</m:t>
                      </m:r>
                      <m:sSub>
                        <m:sSubPr>
                          <m:ctrlPr>
                            <a:rPr lang="en-US" sz="1800" b="0" i="1" dirty="0" smtClean="0">
                              <a:solidFill>
                                <a:schemeClr val="tx1"/>
                              </a:solidFill>
                              <a:latin typeface="+mj-lt"/>
                            </a:rPr>
                          </m:ctrlPr>
                        </m:sSubPr>
                        <m:e>
                          <m:r>
                            <a:rPr lang="en-US" sz="1800" b="0" i="1" dirty="0" smtClean="0">
                              <a:solidFill>
                                <a:schemeClr val="tx1"/>
                              </a:solidFill>
                              <a:latin typeface="+mj-lt"/>
                            </a:rPr>
                            <m:t>𝛼</m:t>
                          </m:r>
                        </m:e>
                        <m:sub>
                          <m:r>
                            <a:rPr lang="en-US" sz="1800" b="0" i="1" dirty="0" smtClean="0">
                              <a:solidFill>
                                <a:schemeClr val="tx1"/>
                              </a:solidFill>
                              <a:latin typeface="+mj-lt"/>
                            </a:rPr>
                            <m:t>𝑛</m:t>
                          </m:r>
                        </m:sub>
                      </m:sSub>
                    </m:oMath>
                  </m:oMathPara>
                </a14:m>
                <a:endParaRPr lang="en-US" sz="1800" dirty="0">
                  <a:solidFill>
                    <a:schemeClr val="tx1"/>
                  </a:solidFill>
                  <a:latin typeface="+mj-lt"/>
                </a:endParaRPr>
              </a:p>
            </p:txBody>
          </p:sp>
        </mc:Choice>
        <mc:Fallback>
          <p:sp>
            <p:nvSpPr>
              <p:cNvPr id="20" name="TextBox 19">
                <a:extLst>
                  <a:ext uri="{FF2B5EF4-FFF2-40B4-BE49-F238E27FC236}">
                    <a16:creationId xmlns:a16="http://schemas.microsoft.com/office/drawing/2014/main" id="{78B16C93-42F9-7DFC-79B1-7D26B27A52B2}"/>
                  </a:ext>
                </a:extLst>
              </p:cNvPr>
              <p:cNvSpPr txBox="1">
                <a:spLocks noRot="1" noChangeAspect="1" noMove="1" noResize="1" noEditPoints="1" noAdjustHandles="1" noChangeArrowheads="1" noChangeShapeType="1" noTextEdit="1"/>
              </p:cNvSpPr>
              <p:nvPr/>
            </p:nvSpPr>
            <p:spPr>
              <a:xfrm>
                <a:off x="4634948" y="5281007"/>
                <a:ext cx="490330" cy="369332"/>
              </a:xfrm>
              <a:prstGeom prst="rect">
                <a:avLst/>
              </a:prstGeom>
              <a:blipFill>
                <a:blip r:embed="rId10"/>
                <a:stretch>
                  <a:fillRect l="-24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85886769-A715-A146-5307-5F4A01F5C8C9}"/>
                  </a:ext>
                </a:extLst>
              </p:cNvPr>
              <p:cNvSpPr txBox="1"/>
              <p:nvPr/>
            </p:nvSpPr>
            <p:spPr>
              <a:xfrm>
                <a:off x="252166" y="2551761"/>
                <a:ext cx="4094547" cy="1323439"/>
              </a:xfrm>
              <a:prstGeom prst="rect">
                <a:avLst/>
              </a:prstGeom>
              <a:noFill/>
            </p:spPr>
            <p:txBody>
              <a:bodyPr wrap="square">
                <a:spAutoFit/>
              </a:bodyPr>
              <a:lstStyle/>
              <a:p>
                <a14:m>
                  <m:oMath xmlns:m="http://schemas.openxmlformats.org/officeDocument/2006/math">
                    <m:r>
                      <a:rPr lang="en-US" sz="2000" i="1" smtClean="0">
                        <a:latin typeface="Cambria Math" panose="02040503050406030204" pitchFamily="18" charset="0"/>
                      </a:rPr>
                      <m:t>𝑟</m:t>
                    </m:r>
                    <m:r>
                      <a:rPr lang="en-US" sz="2000" b="0" i="1" smtClean="0">
                        <a:latin typeface="Cambria Math" panose="02040503050406030204" pitchFamily="18" charset="0"/>
                      </a:rPr>
                      <m:t>=</m:t>
                    </m:r>
                  </m:oMath>
                </a14:m>
                <a:r>
                  <a:rPr lang="en-US" sz="2000" dirty="0"/>
                  <a:t> Total input rate </a:t>
                </a:r>
                <a:endParaRPr lang="en-US" sz="2000" i="1" dirty="0">
                  <a:latin typeface="Cambria Math" panose="02040503050406030204" pitchFamily="18" charset="0"/>
                </a:endParaRPr>
              </a:p>
              <a:p>
                <a:endParaRPr lang="en-US" sz="2000" i="1" dirty="0">
                  <a:latin typeface="Cambria Math" panose="02040503050406030204" pitchFamily="18" charset="0"/>
                </a:endParaRP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b="0" i="1" dirty="0">
                    <a:latin typeface="+mj-lt"/>
                  </a:rPr>
                  <a:t> </a:t>
                </a:r>
                <a:r>
                  <a:rPr lang="en-US" sz="2000" b="0" dirty="0">
                    <a:latin typeface="+mj-lt"/>
                  </a:rPr>
                  <a:t>proportion entering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panose="02040503050406030204" pitchFamily="18" charset="0"/>
                          </a:rPr>
                          <m:t>𝑖</m:t>
                        </m:r>
                      </m:sub>
                    </m:sSub>
                  </m:oMath>
                </a14:m>
                <a:endParaRPr lang="en-US" sz="2000" b="0" dirty="0">
                  <a:latin typeface="+mj-lt"/>
                </a:endParaRPr>
              </a:p>
              <a:p>
                <a14:m>
                  <m:oMath xmlns:m="http://schemas.openxmlformats.org/officeDocument/2006/math">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1" i="1" smtClean="0">
                        <a:latin typeface="Cambria Math" panose="02040503050406030204" pitchFamily="18" charset="0"/>
                      </a:rPr>
                      <m:t>=</m:t>
                    </m:r>
                    <m:r>
                      <a:rPr lang="en-US" sz="2000" b="0" i="1" smtClean="0">
                        <a:latin typeface="Cambria Math" panose="02040503050406030204" pitchFamily="18" charset="0"/>
                      </a:rPr>
                      <m:t>1</m:t>
                    </m:r>
                  </m:oMath>
                </a14:m>
                <a:r>
                  <a:rPr lang="en-US" sz="2000" dirty="0">
                    <a:latin typeface="+mj-lt"/>
                  </a:rPr>
                  <a:t> </a:t>
                </a:r>
              </a:p>
            </p:txBody>
          </p:sp>
        </mc:Choice>
        <mc:Fallback>
          <p:sp>
            <p:nvSpPr>
              <p:cNvPr id="40" name="TextBox 39">
                <a:extLst>
                  <a:ext uri="{FF2B5EF4-FFF2-40B4-BE49-F238E27FC236}">
                    <a16:creationId xmlns:a16="http://schemas.microsoft.com/office/drawing/2014/main" id="{85886769-A715-A146-5307-5F4A01F5C8C9}"/>
                  </a:ext>
                </a:extLst>
              </p:cNvPr>
              <p:cNvSpPr txBox="1">
                <a:spLocks noRot="1" noChangeAspect="1" noMove="1" noResize="1" noEditPoints="1" noAdjustHandles="1" noChangeArrowheads="1" noChangeShapeType="1" noTextEdit="1"/>
              </p:cNvSpPr>
              <p:nvPr/>
            </p:nvSpPr>
            <p:spPr>
              <a:xfrm>
                <a:off x="252166" y="2551761"/>
                <a:ext cx="4094547" cy="1323439"/>
              </a:xfrm>
              <a:prstGeom prst="rect">
                <a:avLst/>
              </a:prstGeom>
              <a:blipFill>
                <a:blip r:embed="rId11"/>
                <a:stretch>
                  <a:fillRect l="-595" t="-2304" b="-3687"/>
                </a:stretch>
              </a:blipFill>
            </p:spPr>
            <p:txBody>
              <a:bodyPr/>
              <a:lstStyle/>
              <a:p>
                <a:r>
                  <a:rPr lang="en-US">
                    <a:noFill/>
                  </a:rPr>
                  <a:t> </a:t>
                </a:r>
              </a:p>
            </p:txBody>
          </p:sp>
        </mc:Fallback>
      </mc:AlternateContent>
    </p:spTree>
    <p:extLst>
      <p:ext uri="{BB962C8B-B14F-4D97-AF65-F5344CB8AC3E}">
        <p14:creationId xmlns:p14="http://schemas.microsoft.com/office/powerpoint/2010/main" val="2969462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E4EBF-A4AB-CA18-73BD-9A855FDCA2E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9278259-638E-5FBB-E11E-99F99BB559C1}"/>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p:sp>
            <p:nvSpPr>
              <p:cNvPr id="2" name="Title 1">
                <a:extLst>
                  <a:ext uri="{FF2B5EF4-FFF2-40B4-BE49-F238E27FC236}">
                    <a16:creationId xmlns:a16="http://schemas.microsoft.com/office/drawing/2014/main" id="{49278259-638E-5FBB-E11E-99F99BB559C1}"/>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B0FFC1AC-CB0E-1261-EC39-A8999748D96D}"/>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p:sp>
            <p:nvSpPr>
              <p:cNvPr id="4" name="Rectangle: Rounded Corners 3">
                <a:extLst>
                  <a:ext uri="{FF2B5EF4-FFF2-40B4-BE49-F238E27FC236}">
                    <a16:creationId xmlns:a16="http://schemas.microsoft.com/office/drawing/2014/main" id="{B0FFC1AC-CB0E-1261-EC39-A8999748D96D}"/>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FB3FA78A-CB94-2F24-EF47-9699D35A294D}"/>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p:sp>
            <p:nvSpPr>
              <p:cNvPr id="5" name="Rectangle: Rounded Corners 4">
                <a:extLst>
                  <a:ext uri="{FF2B5EF4-FFF2-40B4-BE49-F238E27FC236}">
                    <a16:creationId xmlns:a16="http://schemas.microsoft.com/office/drawing/2014/main" id="{FB3FA78A-CB94-2F24-EF47-9699D35A294D}"/>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EAF1BA1F-2F68-A0F2-8165-EEEE75D4F172}"/>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p:sp>
            <p:nvSpPr>
              <p:cNvPr id="7" name="Rectangle: Rounded Corners 6">
                <a:extLst>
                  <a:ext uri="{FF2B5EF4-FFF2-40B4-BE49-F238E27FC236}">
                    <a16:creationId xmlns:a16="http://schemas.microsoft.com/office/drawing/2014/main" id="{EAF1BA1F-2F68-A0F2-8165-EEEE75D4F172}"/>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22E7DE8C-9432-6B47-6147-43D7F83015C7}"/>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p:sp>
            <p:nvSpPr>
              <p:cNvPr id="8" name="Rectangle: Rounded Corners 7">
                <a:extLst>
                  <a:ext uri="{FF2B5EF4-FFF2-40B4-BE49-F238E27FC236}">
                    <a16:creationId xmlns:a16="http://schemas.microsoft.com/office/drawing/2014/main" id="{22E7DE8C-9432-6B47-6147-43D7F83015C7}"/>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8A70765C-08B3-0126-6A3F-198B64DD598A}"/>
                  </a:ext>
                </a:extLst>
              </p:cNvPr>
              <p:cNvSpPr txBox="1"/>
              <p:nvPr/>
            </p:nvSpPr>
            <p:spPr>
              <a:xfrm>
                <a:off x="344931" y="3123294"/>
                <a:ext cx="4505739" cy="1419619"/>
              </a:xfrm>
              <a:prstGeom prst="rect">
                <a:avLst/>
              </a:prstGeom>
              <a:noFill/>
            </p:spPr>
            <p:txBody>
              <a:bodyPr wrap="square">
                <a:spAutoFit/>
              </a:bodyPr>
              <a:lstStyle/>
              <a:p>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e>
                    </m:d>
                  </m:oMath>
                </a14:m>
                <a:r>
                  <a:rPr lang="en-US" sz="2000" dirty="0">
                    <a:latin typeface="+mj-lt"/>
                  </a:rPr>
                  <a:t> </a:t>
                </a:r>
              </a:p>
              <a:p>
                <a:endParaRPr lang="en-US" sz="2000" dirty="0">
                  <a:latin typeface="+mj-lt"/>
                </a:endParaRP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oMath>
                </a14:m>
                <a:r>
                  <a:rPr lang="en-US" sz="2000" dirty="0">
                    <a:latin typeface="+mj-lt"/>
                  </a:rPr>
                  <a:t> transition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dirty="0">
                    <a:latin typeface="+mj-lt"/>
                  </a:rPr>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𝑗</m:t>
                        </m:r>
                      </m:sub>
                    </m:sSub>
                  </m:oMath>
                </a14:m>
                <a:r>
                  <a:rPr lang="en-US" sz="2000" dirty="0">
                    <a:latin typeface="+mj-lt"/>
                  </a:rPr>
                  <a:t>, </a:t>
                </a:r>
                <a:br>
                  <a:rPr lang="en-US" sz="2000" dirty="0">
                    <a:latin typeface="+mj-lt"/>
                  </a:rPr>
                </a:br>
                <a:r>
                  <a:rPr lang="en-US" sz="2000" dirty="0">
                    <a:latin typeface="+mj-lt"/>
                  </a:rPr>
                  <a:t>             when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oMath>
                </a14:m>
                <a:endParaRPr lang="en-US" sz="2000" dirty="0">
                  <a:latin typeface="+mj-lt"/>
                </a:endParaRPr>
              </a:p>
            </p:txBody>
          </p:sp>
        </mc:Choice>
        <mc:Fallback>
          <p:sp>
            <p:nvSpPr>
              <p:cNvPr id="38" name="TextBox 37">
                <a:extLst>
                  <a:ext uri="{FF2B5EF4-FFF2-40B4-BE49-F238E27FC236}">
                    <a16:creationId xmlns:a16="http://schemas.microsoft.com/office/drawing/2014/main" id="{8A70765C-08B3-0126-6A3F-198B64DD598A}"/>
                  </a:ext>
                </a:extLst>
              </p:cNvPr>
              <p:cNvSpPr txBox="1">
                <a:spLocks noRot="1" noChangeAspect="1" noMove="1" noResize="1" noEditPoints="1" noAdjustHandles="1" noChangeArrowheads="1" noChangeShapeType="1" noTextEdit="1"/>
              </p:cNvSpPr>
              <p:nvPr/>
            </p:nvSpPr>
            <p:spPr>
              <a:xfrm>
                <a:off x="344931" y="3123294"/>
                <a:ext cx="4505739" cy="1419619"/>
              </a:xfrm>
              <a:prstGeom prst="rect">
                <a:avLst/>
              </a:prstGeom>
              <a:blipFill>
                <a:blip r:embed="rId7"/>
                <a:stretch>
                  <a:fillRect b="-5150"/>
                </a:stretch>
              </a:blipFill>
            </p:spPr>
            <p:txBody>
              <a:bodyPr/>
              <a:lstStyle/>
              <a:p>
                <a:r>
                  <a:rPr lang="en-US">
                    <a:noFill/>
                  </a:rPr>
                  <a:t> </a:t>
                </a:r>
              </a:p>
            </p:txBody>
          </p:sp>
        </mc:Fallback>
      </mc:AlternateContent>
      <p:cxnSp>
        <p:nvCxnSpPr>
          <p:cNvPr id="9" name="Connector: Curved 8">
            <a:extLst>
              <a:ext uri="{FF2B5EF4-FFF2-40B4-BE49-F238E27FC236}">
                <a16:creationId xmlns:a16="http://schemas.microsoft.com/office/drawing/2014/main" id="{53BBBBF6-8EB2-30D9-DBA6-F399661B4D92}"/>
              </a:ext>
            </a:extLst>
          </p:cNvPr>
          <p:cNvCxnSpPr>
            <a:stCxn id="5" idx="1"/>
            <a:endCxn id="4" idx="1"/>
          </p:cNvCxnSpPr>
          <p:nvPr/>
        </p:nvCxnSpPr>
        <p:spPr>
          <a:xfrm rot="10800000" flipV="1">
            <a:off x="5406887" y="1853589"/>
            <a:ext cx="12700" cy="1269705"/>
          </a:xfrm>
          <a:prstGeom prst="curvedConnector3">
            <a:avLst>
              <a:gd name="adj1" fmla="val 482608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23D6C3D-E459-1984-65C1-CAE568DAD0C4}"/>
                  </a:ext>
                </a:extLst>
              </p:cNvPr>
              <p:cNvSpPr txBox="1"/>
              <p:nvPr/>
            </p:nvSpPr>
            <p:spPr>
              <a:xfrm>
                <a:off x="3948066" y="2322562"/>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12</m:t>
                          </m:r>
                        </m:sub>
                      </m:sSub>
                    </m:oMath>
                  </m:oMathPara>
                </a14:m>
                <a:endParaRPr lang="en-US" sz="2400" dirty="0"/>
              </a:p>
            </p:txBody>
          </p:sp>
        </mc:Choice>
        <mc:Fallback>
          <p:sp>
            <p:nvSpPr>
              <p:cNvPr id="24" name="TextBox 23">
                <a:extLst>
                  <a:ext uri="{FF2B5EF4-FFF2-40B4-BE49-F238E27FC236}">
                    <a16:creationId xmlns:a16="http://schemas.microsoft.com/office/drawing/2014/main" id="{123D6C3D-E459-1984-65C1-CAE568DAD0C4}"/>
                  </a:ext>
                </a:extLst>
              </p:cNvPr>
              <p:cNvSpPr txBox="1">
                <a:spLocks noRot="1" noChangeAspect="1" noMove="1" noResize="1" noEditPoints="1" noAdjustHandles="1" noChangeArrowheads="1" noChangeShapeType="1" noTextEdit="1"/>
              </p:cNvSpPr>
              <p:nvPr/>
            </p:nvSpPr>
            <p:spPr>
              <a:xfrm>
                <a:off x="3948066" y="2322562"/>
                <a:ext cx="945322" cy="461665"/>
              </a:xfrm>
              <a:prstGeom prst="rect">
                <a:avLst/>
              </a:prstGeom>
              <a:blipFill>
                <a:blip r:embed="rId8"/>
                <a:stretch>
                  <a:fillRect/>
                </a:stretch>
              </a:blipFill>
            </p:spPr>
            <p:txBody>
              <a:bodyPr/>
              <a:lstStyle/>
              <a:p>
                <a:r>
                  <a:rPr lang="en-US">
                    <a:noFill/>
                  </a:rPr>
                  <a:t> </a:t>
                </a:r>
              </a:p>
            </p:txBody>
          </p:sp>
        </mc:Fallback>
      </mc:AlternateContent>
      <p:cxnSp>
        <p:nvCxnSpPr>
          <p:cNvPr id="25" name="Connector: Curved 24">
            <a:extLst>
              <a:ext uri="{FF2B5EF4-FFF2-40B4-BE49-F238E27FC236}">
                <a16:creationId xmlns:a16="http://schemas.microsoft.com/office/drawing/2014/main" id="{4B166004-1FF6-561D-31F5-599B7D5EC8B9}"/>
              </a:ext>
            </a:extLst>
          </p:cNvPr>
          <p:cNvCxnSpPr>
            <a:cxnSpLocks/>
            <a:stCxn id="7" idx="3"/>
            <a:endCxn id="5" idx="3"/>
          </p:cNvCxnSpPr>
          <p:nvPr/>
        </p:nvCxnSpPr>
        <p:spPr>
          <a:xfrm flipV="1">
            <a:off x="7017026" y="1853590"/>
            <a:ext cx="12700" cy="3809114"/>
          </a:xfrm>
          <a:prstGeom prst="curvedConnector3">
            <a:avLst>
              <a:gd name="adj1" fmla="val 5556520"/>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A4656420-B717-DC5A-7B42-1A834BB4A310}"/>
                  </a:ext>
                </a:extLst>
              </p:cNvPr>
              <p:cNvSpPr txBox="1"/>
              <p:nvPr/>
            </p:nvSpPr>
            <p:spPr>
              <a:xfrm>
                <a:off x="7681843" y="3339600"/>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p:sp>
            <p:nvSpPr>
              <p:cNvPr id="31" name="TextBox 30">
                <a:extLst>
                  <a:ext uri="{FF2B5EF4-FFF2-40B4-BE49-F238E27FC236}">
                    <a16:creationId xmlns:a16="http://schemas.microsoft.com/office/drawing/2014/main" id="{A4656420-B717-DC5A-7B42-1A834BB4A310}"/>
                  </a:ext>
                </a:extLst>
              </p:cNvPr>
              <p:cNvSpPr txBox="1">
                <a:spLocks noRot="1" noChangeAspect="1" noMove="1" noResize="1" noEditPoints="1" noAdjustHandles="1" noChangeArrowheads="1" noChangeShapeType="1" noTextEdit="1"/>
              </p:cNvSpPr>
              <p:nvPr/>
            </p:nvSpPr>
            <p:spPr>
              <a:xfrm>
                <a:off x="7681843" y="3339600"/>
                <a:ext cx="94532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5E947ABB-52A7-2BAC-504C-A5D991D7D15A}"/>
                  </a:ext>
                </a:extLst>
              </p:cNvPr>
              <p:cNvSpPr txBox="1"/>
              <p:nvPr/>
            </p:nvSpPr>
            <p:spPr>
              <a:xfrm>
                <a:off x="4231407" y="3607268"/>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p:sp>
            <p:nvSpPr>
              <p:cNvPr id="33" name="TextBox 32">
                <a:extLst>
                  <a:ext uri="{FF2B5EF4-FFF2-40B4-BE49-F238E27FC236}">
                    <a16:creationId xmlns:a16="http://schemas.microsoft.com/office/drawing/2014/main" id="{5E947ABB-52A7-2BAC-504C-A5D991D7D15A}"/>
                  </a:ext>
                </a:extLst>
              </p:cNvPr>
              <p:cNvSpPr txBox="1">
                <a:spLocks noRot="1" noChangeAspect="1" noMove="1" noResize="1" noEditPoints="1" noAdjustHandles="1" noChangeArrowheads="1" noChangeShapeType="1" noTextEdit="1"/>
              </p:cNvSpPr>
              <p:nvPr/>
            </p:nvSpPr>
            <p:spPr>
              <a:xfrm>
                <a:off x="4231407" y="3607268"/>
                <a:ext cx="945322" cy="461665"/>
              </a:xfrm>
              <a:prstGeom prst="rect">
                <a:avLst/>
              </a:prstGeom>
              <a:blipFill>
                <a:blip r:embed="rId10"/>
                <a:stretch>
                  <a:fillRect b="-1333"/>
                </a:stretch>
              </a:blipFill>
            </p:spPr>
            <p:txBody>
              <a:bodyPr/>
              <a:lstStyle/>
              <a:p>
                <a:r>
                  <a:rPr lang="en-US">
                    <a:noFill/>
                  </a:rPr>
                  <a:t> </a:t>
                </a:r>
              </a:p>
            </p:txBody>
          </p:sp>
        </mc:Fallback>
      </mc:AlternateContent>
      <p:cxnSp>
        <p:nvCxnSpPr>
          <p:cNvPr id="34" name="Connector: Curved 33">
            <a:extLst>
              <a:ext uri="{FF2B5EF4-FFF2-40B4-BE49-F238E27FC236}">
                <a16:creationId xmlns:a16="http://schemas.microsoft.com/office/drawing/2014/main" id="{61EB0F61-17C8-D1DB-DDD7-4DFA6C5AF2E1}"/>
              </a:ext>
            </a:extLst>
          </p:cNvPr>
          <p:cNvCxnSpPr>
            <a:cxnSpLocks/>
            <a:stCxn id="8" idx="1"/>
            <a:endCxn id="4" idx="1"/>
          </p:cNvCxnSpPr>
          <p:nvPr/>
        </p:nvCxnSpPr>
        <p:spPr>
          <a:xfrm rot="10800000">
            <a:off x="5406887" y="3123296"/>
            <a:ext cx="12700" cy="1269705"/>
          </a:xfrm>
          <a:prstGeom prst="curvedConnector3">
            <a:avLst>
              <a:gd name="adj1" fmla="val 294782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62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47D3-8F74-4F8E-0CCC-A0D1901F412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A3FF958-04E2-D146-879D-AE84EE019062}"/>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p:sp>
            <p:nvSpPr>
              <p:cNvPr id="2" name="Title 1">
                <a:extLst>
                  <a:ext uri="{FF2B5EF4-FFF2-40B4-BE49-F238E27FC236}">
                    <a16:creationId xmlns:a16="http://schemas.microsoft.com/office/drawing/2014/main" id="{EA3FF958-04E2-D146-879D-AE84EE019062}"/>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AFEC3CFA-1004-BB10-6995-4CB91EB10C93}"/>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p:sp>
            <p:nvSpPr>
              <p:cNvPr id="4" name="Rectangle: Rounded Corners 3">
                <a:extLst>
                  <a:ext uri="{FF2B5EF4-FFF2-40B4-BE49-F238E27FC236}">
                    <a16:creationId xmlns:a16="http://schemas.microsoft.com/office/drawing/2014/main" id="{AFEC3CFA-1004-BB10-6995-4CB91EB10C93}"/>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346D175-0D07-D1AC-D34A-F294E90FA19E}"/>
              </a:ext>
            </a:extLst>
          </p:cNvPr>
          <p:cNvCxnSpPr>
            <a:cxnSpLocks/>
            <a:stCxn id="5" idx="3"/>
          </p:cNvCxnSpPr>
          <p:nvPr/>
        </p:nvCxnSpPr>
        <p:spPr>
          <a:xfrm>
            <a:off x="7017026"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00AD3D2-6CDF-5C69-E608-5BF81E115E2E}"/>
                  </a:ext>
                </a:extLst>
              </p:cNvPr>
              <p:cNvSpPr txBox="1"/>
              <p:nvPr/>
            </p:nvSpPr>
            <p:spPr>
              <a:xfrm>
                <a:off x="9017729"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p:sp>
            <p:nvSpPr>
              <p:cNvPr id="16" name="TextBox 15">
                <a:extLst>
                  <a:ext uri="{FF2B5EF4-FFF2-40B4-BE49-F238E27FC236}">
                    <a16:creationId xmlns:a16="http://schemas.microsoft.com/office/drawing/2014/main" id="{600AD3D2-6CDF-5C69-E608-5BF81E115E2E}"/>
                  </a:ext>
                </a:extLst>
              </p:cNvPr>
              <p:cNvSpPr txBox="1">
                <a:spLocks noRot="1" noChangeAspect="1" noMove="1" noResize="1" noEditPoints="1" noAdjustHandles="1" noChangeArrowheads="1" noChangeShapeType="1" noTextEdit="1"/>
              </p:cNvSpPr>
              <p:nvPr/>
            </p:nvSpPr>
            <p:spPr>
              <a:xfrm>
                <a:off x="9017729" y="3385470"/>
                <a:ext cx="490330" cy="508857"/>
              </a:xfrm>
              <a:prstGeom prst="rect">
                <a:avLst/>
              </a:prstGeom>
              <a:blipFill>
                <a:blip r:embed="rId4"/>
                <a:stretch>
                  <a:fillRect l="-13580" r="-61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ABBCC3CB-7ED4-0A6B-E1BE-FE6DF48114FC}"/>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p:sp>
            <p:nvSpPr>
              <p:cNvPr id="5" name="Rectangle: Rounded Corners 4">
                <a:extLst>
                  <a:ext uri="{FF2B5EF4-FFF2-40B4-BE49-F238E27FC236}">
                    <a16:creationId xmlns:a16="http://schemas.microsoft.com/office/drawing/2014/main" id="{ABBCC3CB-7ED4-0A6B-E1BE-FE6DF48114FC}"/>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C1883708-A461-4E37-3EF4-EBA1F08A6C43}"/>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p:sp>
            <p:nvSpPr>
              <p:cNvPr id="7" name="Rectangle: Rounded Corners 6">
                <a:extLst>
                  <a:ext uri="{FF2B5EF4-FFF2-40B4-BE49-F238E27FC236}">
                    <a16:creationId xmlns:a16="http://schemas.microsoft.com/office/drawing/2014/main" id="{C1883708-A461-4E37-3EF4-EBA1F08A6C43}"/>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FA4569BA-8C71-A1F2-07C2-5D6C836E1A3A}"/>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p:sp>
            <p:nvSpPr>
              <p:cNvPr id="8" name="Rectangle: Rounded Corners 7">
                <a:extLst>
                  <a:ext uri="{FF2B5EF4-FFF2-40B4-BE49-F238E27FC236}">
                    <a16:creationId xmlns:a16="http://schemas.microsoft.com/office/drawing/2014/main" id="{FA4569BA-8C71-A1F2-07C2-5D6C836E1A3A}"/>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44977110-AD9C-C87B-1FBB-9060917E1C46}"/>
              </a:ext>
            </a:extLst>
          </p:cNvPr>
          <p:cNvCxnSpPr>
            <a:cxnSpLocks/>
          </p:cNvCxnSpPr>
          <p:nvPr/>
        </p:nvCxnSpPr>
        <p:spPr>
          <a:xfrm>
            <a:off x="8798694"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285C79BB-4905-0892-30AD-D5E8A9E4309D}"/>
              </a:ext>
            </a:extLst>
          </p:cNvPr>
          <p:cNvCxnSpPr>
            <a:cxnSpLocks/>
            <a:stCxn id="4" idx="3"/>
          </p:cNvCxnSpPr>
          <p:nvPr/>
        </p:nvCxnSpPr>
        <p:spPr>
          <a:xfrm>
            <a:off x="7017026"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37EC8ABC-6EA8-4312-2938-245575580974}"/>
              </a:ext>
            </a:extLst>
          </p:cNvPr>
          <p:cNvCxnSpPr>
            <a:cxnSpLocks/>
            <a:stCxn id="8" idx="3"/>
          </p:cNvCxnSpPr>
          <p:nvPr/>
        </p:nvCxnSpPr>
        <p:spPr>
          <a:xfrm flipV="1">
            <a:off x="7017026"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227C593-249E-9ADF-BF36-F5089B6BB0FA}"/>
              </a:ext>
            </a:extLst>
          </p:cNvPr>
          <p:cNvCxnSpPr>
            <a:cxnSpLocks/>
            <a:stCxn id="7" idx="3"/>
          </p:cNvCxnSpPr>
          <p:nvPr/>
        </p:nvCxnSpPr>
        <p:spPr>
          <a:xfrm flipV="1">
            <a:off x="7017026"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8835B052-B800-95A1-8AF1-167F1CC85EA6}"/>
                  </a:ext>
                </a:extLst>
              </p:cNvPr>
              <p:cNvSpPr txBox="1"/>
              <p:nvPr/>
            </p:nvSpPr>
            <p:spPr>
              <a:xfrm>
                <a:off x="8559435" y="1605177"/>
                <a:ext cx="3912330" cy="1021177"/>
              </a:xfrm>
              <a:prstGeom prst="rect">
                <a:avLst/>
              </a:prstGeom>
              <a:noFill/>
            </p:spPr>
            <p:txBody>
              <a:bodyPr wrap="square">
                <a:spAutoFit/>
              </a:bodyPr>
              <a:lstStyle/>
              <a:p>
                <a:r>
                  <a:rPr lang="en-US" sz="2000" dirty="0">
                    <a:latin typeface="+mj-lt"/>
                  </a:rPr>
                  <a:t>The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𝑖</m:t>
                        </m:r>
                      </m:e>
                      <m:sup>
                        <m:r>
                          <a:rPr lang="en-US" sz="2000" b="0" i="1" dirty="0" smtClean="0">
                            <a:latin typeface="Cambria Math" panose="02040503050406030204" pitchFamily="18" charset="0"/>
                          </a:rPr>
                          <m:t>𝑡h</m:t>
                        </m:r>
                      </m:sup>
                    </m:sSup>
                    <m:r>
                      <a:rPr lang="en-US" sz="2000" b="1" i="1" dirty="0">
                        <a:latin typeface="Cambria Math" panose="02040503050406030204" pitchFamily="18" charset="0"/>
                      </a:rPr>
                      <m:t> </m:t>
                    </m:r>
                  </m:oMath>
                </a14:m>
                <a:r>
                  <a:rPr lang="en-US" sz="2000" dirty="0">
                    <a:latin typeface="+mj-lt"/>
                  </a:rPr>
                  <a:t>row sum of </a:t>
                </a:r>
                <a14:m>
                  <m:oMath xmlns:m="http://schemas.openxmlformats.org/officeDocument/2006/math">
                    <m:r>
                      <a:rPr lang="en-US" sz="2000" b="1" i="0" dirty="0" smtClean="0">
                        <a:solidFill>
                          <a:schemeClr val="tx1"/>
                        </a:solidFill>
                        <a:latin typeface="Cambria Math" panose="02040503050406030204" pitchFamily="18" charset="0"/>
                      </a:rPr>
                      <m:t>𝐀</m:t>
                    </m:r>
                  </m:oMath>
                </a14:m>
                <a:r>
                  <a:rPr lang="en-US" sz="2000" dirty="0">
                    <a:latin typeface="+mj-lt"/>
                  </a:rPr>
                  <a:t> give the exit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i="1" dirty="0">
                    <a:latin typeface="+mj-lt"/>
                  </a:rPr>
                  <a:t> </a:t>
                </a:r>
                <a:r>
                  <a:rPr lang="en-US" sz="2000" dirty="0">
                    <a:latin typeface="+mj-lt"/>
                  </a:rPr>
                  <a:t>out of the transient states</a:t>
                </a:r>
              </a:p>
            </p:txBody>
          </p:sp>
        </mc:Choice>
        <mc:Fallback>
          <p:sp>
            <p:nvSpPr>
              <p:cNvPr id="39" name="TextBox 38">
                <a:extLst>
                  <a:ext uri="{FF2B5EF4-FFF2-40B4-BE49-F238E27FC236}">
                    <a16:creationId xmlns:a16="http://schemas.microsoft.com/office/drawing/2014/main" id="{8835B052-B800-95A1-8AF1-167F1CC85EA6}"/>
                  </a:ext>
                </a:extLst>
              </p:cNvPr>
              <p:cNvSpPr txBox="1">
                <a:spLocks noRot="1" noChangeAspect="1" noMove="1" noResize="1" noEditPoints="1" noAdjustHandles="1" noChangeArrowheads="1" noChangeShapeType="1" noTextEdit="1"/>
              </p:cNvSpPr>
              <p:nvPr/>
            </p:nvSpPr>
            <p:spPr>
              <a:xfrm>
                <a:off x="8559435" y="1605177"/>
                <a:ext cx="3912330" cy="1021177"/>
              </a:xfrm>
              <a:prstGeom prst="rect">
                <a:avLst/>
              </a:prstGeom>
              <a:blipFill>
                <a:blip r:embed="rId8"/>
                <a:stretch>
                  <a:fillRect l="-1558" t="-1786" b="-9524"/>
                </a:stretch>
              </a:blipFill>
            </p:spPr>
            <p:txBody>
              <a:bodyPr/>
              <a:lstStyle/>
              <a:p>
                <a:r>
                  <a:rPr lang="en-US">
                    <a:noFill/>
                  </a:rPr>
                  <a:t> </a:t>
                </a:r>
              </a:p>
            </p:txBody>
          </p:sp>
        </mc:Fallback>
      </mc:AlternateContent>
    </p:spTree>
    <p:extLst>
      <p:ext uri="{BB962C8B-B14F-4D97-AF65-F5344CB8AC3E}">
        <p14:creationId xmlns:p14="http://schemas.microsoft.com/office/powerpoint/2010/main" val="3734443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5509200"/>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b="0" i="0" dirty="0">
                <a:solidFill>
                  <a:srgbClr val="000000"/>
                </a:solidFill>
                <a:effectLst/>
                <a:latin typeface="Arial" panose="020B0604020202020204" pitchFamily="34" charset="0"/>
              </a:rPr>
              <a:t>The potential for mosquito-borne disease outbreaks is tightly linked to the frequency at which mosquitoes feed on blood, also known as their biting rate. However, standard models of mosquito-borne disease transmission assume that mosquitoes blood-feed only once per reproductive cycle – an assumption commonly violated in nature. Here we present a novel framework for incorporating more complex mosquito blood-feeding behaviors into transmission models. Although this extension can introduce many novel parameters, existing algorithms can be used to fit them to laboratory data. We provide formulas for the basic offspring and basic reproduction numbers, standard measures of mosquito population persistence and disease transmission risk, respectively, and show how they are linked to the introduced blood-feeding parameters.</a:t>
            </a:r>
          </a:p>
          <a:p>
            <a:pPr algn="l"/>
            <a:r>
              <a:rPr lang="en-US" sz="1600" b="0" i="0" dirty="0">
                <a:solidFill>
                  <a:srgbClr val="000000"/>
                </a:solidFill>
                <a:effectLst/>
                <a:latin typeface="Arial" panose="020B0604020202020204" pitchFamily="34" charset="0"/>
              </a:rPr>
              <a:t>To exhibit the utility of our framework, we compare the standard, exponential model to a more complicated mechanistic model derived from our framework, to show how assumptions about the blood-feeding process impact predictions about the potential for disease outbreaks. For example, it is commonly understood that – when biting rate is assumed to be the inverse of the gonotrophic cycle duration (the amount of time it takes a mosquito to complete a single reproductive cycle) – the basic reproduction number increases linearly with biting rate. However, if the gonotrophic cycle duration is altered by changing any of the rates or probabilities governing the mosquito blood-feeding process, we find that the relationship between the basic reproduction number and biting rate under this assumption is no longer linear. Through sensitivity analysis, we exhibit how this same mechanistic model can be used to determine which blood-feeding related parameters might be the most important targets for disease control. This provides a method for translating individual-level measurements of the efficacy of personal protective measures to reductions in population-level disease risk. This work provides a straightforward method for incorporating biological and ecological knowledge about mosquito blood-feeding into epidemiological models and highlights the importance of incorporating behavioral dynamics into transmission models.</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900A0-71A8-001F-3BA4-D3218672D153}"/>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A2B52FE-094F-B284-A049-440EA38C21BB}"/>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p:sp>
            <p:nvSpPr>
              <p:cNvPr id="2" name="Title 1">
                <a:extLst>
                  <a:ext uri="{FF2B5EF4-FFF2-40B4-BE49-F238E27FC236}">
                    <a16:creationId xmlns:a16="http://schemas.microsoft.com/office/drawing/2014/main" id="{FA2B52FE-094F-B284-A049-440EA38C21BB}"/>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415A6384-AC7A-C983-2B12-AF103D0F4294}"/>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p:sp>
            <p:nvSpPr>
              <p:cNvPr id="4" name="Rectangle: Rounded Corners 3">
                <a:extLst>
                  <a:ext uri="{FF2B5EF4-FFF2-40B4-BE49-F238E27FC236}">
                    <a16:creationId xmlns:a16="http://schemas.microsoft.com/office/drawing/2014/main" id="{415A6384-AC7A-C983-2B12-AF103D0F4294}"/>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CCABC35-8FD5-D089-EC8D-7D02AF3B7ABC}"/>
              </a:ext>
            </a:extLst>
          </p:cNvPr>
          <p:cNvCxnSpPr>
            <a:cxnSpLocks/>
          </p:cNvCxnSpPr>
          <p:nvPr/>
        </p:nvCxnSpPr>
        <p:spPr>
          <a:xfrm>
            <a:off x="4346713"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9AC9B4E-6F6E-2E9D-CFE4-38BABD5C801F}"/>
                  </a:ext>
                </a:extLst>
              </p:cNvPr>
              <p:cNvSpPr txBox="1"/>
              <p:nvPr/>
            </p:nvSpPr>
            <p:spPr>
              <a:xfrm>
                <a:off x="4634948"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1</m:t>
                          </m:r>
                        </m:sub>
                      </m:sSub>
                    </m:oMath>
                  </m:oMathPara>
                </a14:m>
                <a:endParaRPr lang="en-US" sz="1800" dirty="0">
                  <a:solidFill>
                    <a:schemeClr val="tx1"/>
                  </a:solidFill>
                  <a:latin typeface="+mj-lt"/>
                </a:endParaRPr>
              </a:p>
            </p:txBody>
          </p:sp>
        </mc:Choice>
        <mc:Fallback>
          <p:sp>
            <p:nvSpPr>
              <p:cNvPr id="11" name="TextBox 10">
                <a:extLst>
                  <a:ext uri="{FF2B5EF4-FFF2-40B4-BE49-F238E27FC236}">
                    <a16:creationId xmlns:a16="http://schemas.microsoft.com/office/drawing/2014/main" id="{A9AC9B4E-6F6E-2E9D-CFE4-38BABD5C801F}"/>
                  </a:ext>
                </a:extLst>
              </p:cNvPr>
              <p:cNvSpPr txBox="1">
                <a:spLocks noRot="1" noChangeAspect="1" noMove="1" noResize="1" noEditPoints="1" noAdjustHandles="1" noChangeArrowheads="1" noChangeShapeType="1" noTextEdit="1"/>
              </p:cNvSpPr>
              <p:nvPr/>
            </p:nvSpPr>
            <p:spPr>
              <a:xfrm>
                <a:off x="4634948" y="1384617"/>
                <a:ext cx="490330" cy="369332"/>
              </a:xfrm>
              <a:prstGeom prst="rect">
                <a:avLst/>
              </a:prstGeom>
              <a:blipFill>
                <a:blip r:embed="rId4"/>
                <a:stretch>
                  <a:fillRect l="-246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B2EA1C1-7D79-AF4D-7CD1-075963B98C70}"/>
              </a:ext>
            </a:extLst>
          </p:cNvPr>
          <p:cNvCxnSpPr>
            <a:cxnSpLocks/>
            <a:stCxn id="5" idx="3"/>
          </p:cNvCxnSpPr>
          <p:nvPr/>
        </p:nvCxnSpPr>
        <p:spPr>
          <a:xfrm>
            <a:off x="7017026"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32C7261-7B17-4291-7D27-AA7358767E1C}"/>
                  </a:ext>
                </a:extLst>
              </p:cNvPr>
              <p:cNvSpPr txBox="1"/>
              <p:nvPr/>
            </p:nvSpPr>
            <p:spPr>
              <a:xfrm>
                <a:off x="9017729"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p:sp>
            <p:nvSpPr>
              <p:cNvPr id="16" name="TextBox 15">
                <a:extLst>
                  <a:ext uri="{FF2B5EF4-FFF2-40B4-BE49-F238E27FC236}">
                    <a16:creationId xmlns:a16="http://schemas.microsoft.com/office/drawing/2014/main" id="{732C7261-7B17-4291-7D27-AA7358767E1C}"/>
                  </a:ext>
                </a:extLst>
              </p:cNvPr>
              <p:cNvSpPr txBox="1">
                <a:spLocks noRot="1" noChangeAspect="1" noMove="1" noResize="1" noEditPoints="1" noAdjustHandles="1" noChangeArrowheads="1" noChangeShapeType="1" noTextEdit="1"/>
              </p:cNvSpPr>
              <p:nvPr/>
            </p:nvSpPr>
            <p:spPr>
              <a:xfrm>
                <a:off x="9017729" y="3385470"/>
                <a:ext cx="490330" cy="508857"/>
              </a:xfrm>
              <a:prstGeom prst="rect">
                <a:avLst/>
              </a:prstGeom>
              <a:blipFill>
                <a:blip r:embed="rId5"/>
                <a:stretch>
                  <a:fillRect l="-13580" r="-61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7EECBD-0845-01B2-DEF2-82125CAE39C6}"/>
                  </a:ext>
                </a:extLst>
              </p:cNvPr>
              <p:cNvSpPr txBox="1"/>
              <p:nvPr/>
            </p:nvSpPr>
            <p:spPr>
              <a:xfrm>
                <a:off x="69414" y="6276969"/>
                <a:ext cx="12053171" cy="575479"/>
              </a:xfrm>
              <a:prstGeom prst="rect">
                <a:avLst/>
              </a:prstGeom>
              <a:noFill/>
            </p:spPr>
            <p:txBody>
              <a:bodyPr wrap="none" rtlCol="0">
                <a:spAutoFit/>
              </a:bodyPr>
              <a:lstStyle/>
              <a:p>
                <a:r>
                  <a:rPr lang="en-US" sz="2800" dirty="0">
                    <a:latin typeface="+mj-lt"/>
                  </a:rPr>
                  <a:t>Time spent in compartments </a:t>
                </a:r>
                <a14:m>
                  <m:oMath xmlns:m="http://schemas.openxmlformats.org/officeDocument/2006/math">
                    <m:acc>
                      <m:accPr>
                        <m:chr m:val="⃗"/>
                        <m:ctrlPr>
                          <a:rPr lang="en-US" sz="2800" b="0" i="1" dirty="0" smtClean="0">
                            <a:solidFill>
                              <a:schemeClr val="tx1"/>
                            </a:solidFill>
                            <a:latin typeface="Cambria Math" panose="02040503050406030204" pitchFamily="18" charset="0"/>
                          </a:rPr>
                        </m:ctrlPr>
                      </m:accPr>
                      <m:e>
                        <m:r>
                          <a:rPr lang="en-US" sz="2800" b="0" i="1" dirty="0" smtClean="0">
                            <a:solidFill>
                              <a:schemeClr val="tx1"/>
                            </a:solidFill>
                            <a:latin typeface="Cambria Math" panose="02040503050406030204" pitchFamily="18" charset="0"/>
                          </a:rPr>
                          <m:t>𝑋</m:t>
                        </m:r>
                      </m:e>
                    </m:acc>
                  </m:oMath>
                </a14:m>
                <a:r>
                  <a:rPr lang="en-US" sz="2800" dirty="0">
                    <a:latin typeface="+mj-lt"/>
                  </a:rPr>
                  <a:t> is distributed with phase type distribution </a:t>
                </a:r>
                <a14:m>
                  <m:oMath xmlns:m="http://schemas.openxmlformats.org/officeDocument/2006/math">
                    <m:r>
                      <m:rPr>
                        <m:nor/>
                      </m:rPr>
                      <a:rPr lang="en-US" sz="2800"/>
                      <m:t>PH</m:t>
                    </m:r>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𝛼</m:t>
                            </m:r>
                          </m:e>
                        </m:acc>
                        <m:r>
                          <a:rPr lang="en-US" sz="2800" i="1">
                            <a:latin typeface="Cambria Math" panose="02040503050406030204" pitchFamily="18" charset="0"/>
                          </a:rPr>
                          <m:t>,</m:t>
                        </m:r>
                        <m:r>
                          <a:rPr lang="en-US" sz="2800" b="1" i="1">
                            <a:latin typeface="Cambria Math" panose="02040503050406030204" pitchFamily="18" charset="0"/>
                          </a:rPr>
                          <m:t> </m:t>
                        </m:r>
                        <m:r>
                          <a:rPr lang="en-US" sz="2800" b="1" i="1">
                            <a:latin typeface="Cambria Math" panose="02040503050406030204" pitchFamily="18" charset="0"/>
                          </a:rPr>
                          <m:t>𝑨</m:t>
                        </m:r>
                      </m:e>
                    </m:d>
                  </m:oMath>
                </a14:m>
                <a:endParaRPr lang="en-US" sz="2800" dirty="0">
                  <a:latin typeface="+mj-lt"/>
                </a:endParaRPr>
              </a:p>
            </p:txBody>
          </p:sp>
        </mc:Choice>
        <mc:Fallback>
          <p:sp>
            <p:nvSpPr>
              <p:cNvPr id="18" name="TextBox 17">
                <a:extLst>
                  <a:ext uri="{FF2B5EF4-FFF2-40B4-BE49-F238E27FC236}">
                    <a16:creationId xmlns:a16="http://schemas.microsoft.com/office/drawing/2014/main" id="{237EECBD-0845-01B2-DEF2-82125CAE39C6}"/>
                  </a:ext>
                </a:extLst>
              </p:cNvPr>
              <p:cNvSpPr txBox="1">
                <a:spLocks noRot="1" noChangeAspect="1" noMove="1" noResize="1" noEditPoints="1" noAdjustHandles="1" noChangeArrowheads="1" noChangeShapeType="1" noTextEdit="1"/>
              </p:cNvSpPr>
              <p:nvPr/>
            </p:nvSpPr>
            <p:spPr>
              <a:xfrm>
                <a:off x="69414" y="6276969"/>
                <a:ext cx="12053171" cy="575479"/>
              </a:xfrm>
              <a:prstGeom prst="rect">
                <a:avLst/>
              </a:prstGeom>
              <a:blipFill>
                <a:blip r:embed="rId6"/>
                <a:stretch>
                  <a:fillRect l="-1011" t="-2128" b="-297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3FA03A99-5613-D3ED-0E7A-359EA10A8821}"/>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p:sp>
            <p:nvSpPr>
              <p:cNvPr id="5" name="Rectangle: Rounded Corners 4">
                <a:extLst>
                  <a:ext uri="{FF2B5EF4-FFF2-40B4-BE49-F238E27FC236}">
                    <a16:creationId xmlns:a16="http://schemas.microsoft.com/office/drawing/2014/main" id="{3FA03A99-5613-D3ED-0E7A-359EA10A8821}"/>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9F5EA5FA-74E2-867A-9FD1-E28952257EC2}"/>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p:sp>
            <p:nvSpPr>
              <p:cNvPr id="7" name="Rectangle: Rounded Corners 6">
                <a:extLst>
                  <a:ext uri="{FF2B5EF4-FFF2-40B4-BE49-F238E27FC236}">
                    <a16:creationId xmlns:a16="http://schemas.microsoft.com/office/drawing/2014/main" id="{9F5EA5FA-74E2-867A-9FD1-E28952257EC2}"/>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341EE637-9B5C-3856-741E-079CFF153934}"/>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p:sp>
            <p:nvSpPr>
              <p:cNvPr id="8" name="Rectangle: Rounded Corners 7">
                <a:extLst>
                  <a:ext uri="{FF2B5EF4-FFF2-40B4-BE49-F238E27FC236}">
                    <a16:creationId xmlns:a16="http://schemas.microsoft.com/office/drawing/2014/main" id="{341EE637-9B5C-3856-741E-079CFF153934}"/>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567C0363-CB57-3113-2EE4-140C0D047EDD}"/>
              </a:ext>
            </a:extLst>
          </p:cNvPr>
          <p:cNvCxnSpPr>
            <a:cxnSpLocks/>
          </p:cNvCxnSpPr>
          <p:nvPr/>
        </p:nvCxnSpPr>
        <p:spPr>
          <a:xfrm>
            <a:off x="4346713"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3BD1E91-FC08-6473-4AD8-7E9ACDF24998}"/>
                  </a:ext>
                </a:extLst>
              </p:cNvPr>
              <p:cNvSpPr txBox="1"/>
              <p:nvPr/>
            </p:nvSpPr>
            <p:spPr>
              <a:xfrm>
                <a:off x="4634948"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2</m:t>
                          </m:r>
                        </m:sub>
                      </m:sSub>
                    </m:oMath>
                  </m:oMathPara>
                </a14:m>
                <a:endParaRPr lang="en-US" sz="1800" dirty="0">
                  <a:solidFill>
                    <a:schemeClr val="tx1"/>
                  </a:solidFill>
                  <a:latin typeface="+mj-lt"/>
                </a:endParaRPr>
              </a:p>
            </p:txBody>
          </p:sp>
        </mc:Choice>
        <mc:Fallback>
          <p:sp>
            <p:nvSpPr>
              <p:cNvPr id="13" name="TextBox 12">
                <a:extLst>
                  <a:ext uri="{FF2B5EF4-FFF2-40B4-BE49-F238E27FC236}">
                    <a16:creationId xmlns:a16="http://schemas.microsoft.com/office/drawing/2014/main" id="{E3BD1E91-FC08-6473-4AD8-7E9ACDF24998}"/>
                  </a:ext>
                </a:extLst>
              </p:cNvPr>
              <p:cNvSpPr txBox="1">
                <a:spLocks noRot="1" noChangeAspect="1" noMove="1" noResize="1" noEditPoints="1" noAdjustHandles="1" noChangeArrowheads="1" noChangeShapeType="1" noTextEdit="1"/>
              </p:cNvSpPr>
              <p:nvPr/>
            </p:nvSpPr>
            <p:spPr>
              <a:xfrm>
                <a:off x="4634948" y="2702566"/>
                <a:ext cx="490330" cy="369332"/>
              </a:xfrm>
              <a:prstGeom prst="rect">
                <a:avLst/>
              </a:prstGeom>
              <a:blipFill>
                <a:blip r:embed="rId10"/>
                <a:stretch>
                  <a:fillRect l="-246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AD7A7A8-FED5-2443-276C-3734E7447A93}"/>
              </a:ext>
            </a:extLst>
          </p:cNvPr>
          <p:cNvCxnSpPr>
            <a:cxnSpLocks/>
          </p:cNvCxnSpPr>
          <p:nvPr/>
        </p:nvCxnSpPr>
        <p:spPr>
          <a:xfrm>
            <a:off x="4346713"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CC5D9A8-107F-D1FE-BAA8-4757FCE3B634}"/>
                  </a:ext>
                </a:extLst>
              </p:cNvPr>
              <p:cNvSpPr txBox="1"/>
              <p:nvPr/>
            </p:nvSpPr>
            <p:spPr>
              <a:xfrm>
                <a:off x="4634948"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𝑖</m:t>
                          </m:r>
                        </m:sub>
                      </m:sSub>
                    </m:oMath>
                  </m:oMathPara>
                </a14:m>
                <a:endParaRPr lang="en-US" sz="1800" dirty="0">
                  <a:solidFill>
                    <a:schemeClr val="tx1"/>
                  </a:solidFill>
                  <a:latin typeface="+mj-lt"/>
                </a:endParaRPr>
              </a:p>
            </p:txBody>
          </p:sp>
        </mc:Choice>
        <mc:Fallback>
          <p:sp>
            <p:nvSpPr>
              <p:cNvPr id="15" name="TextBox 14">
                <a:extLst>
                  <a:ext uri="{FF2B5EF4-FFF2-40B4-BE49-F238E27FC236}">
                    <a16:creationId xmlns:a16="http://schemas.microsoft.com/office/drawing/2014/main" id="{6CC5D9A8-107F-D1FE-BAA8-4757FCE3B634}"/>
                  </a:ext>
                </a:extLst>
              </p:cNvPr>
              <p:cNvSpPr txBox="1">
                <a:spLocks noRot="1" noChangeAspect="1" noMove="1" noResize="1" noEditPoints="1" noAdjustHandles="1" noChangeArrowheads="1" noChangeShapeType="1" noTextEdit="1"/>
              </p:cNvSpPr>
              <p:nvPr/>
            </p:nvSpPr>
            <p:spPr>
              <a:xfrm>
                <a:off x="4634948" y="3954570"/>
                <a:ext cx="490330" cy="369332"/>
              </a:xfrm>
              <a:prstGeom prst="rect">
                <a:avLst/>
              </a:prstGeom>
              <a:blipFill>
                <a:blip r:embed="rId11"/>
                <a:stretch>
                  <a:fillRect b="-166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2D32064F-9895-15F0-0D73-C23A46802148}"/>
              </a:ext>
            </a:extLst>
          </p:cNvPr>
          <p:cNvCxnSpPr>
            <a:cxnSpLocks/>
          </p:cNvCxnSpPr>
          <p:nvPr/>
        </p:nvCxnSpPr>
        <p:spPr>
          <a:xfrm>
            <a:off x="4346713"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9CC9058-0706-7109-E1D0-B55807A6F798}"/>
                  </a:ext>
                </a:extLst>
              </p:cNvPr>
              <p:cNvSpPr txBox="1"/>
              <p:nvPr/>
            </p:nvSpPr>
            <p:spPr>
              <a:xfrm>
                <a:off x="4634948"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𝑛</m:t>
                          </m:r>
                        </m:sub>
                      </m:sSub>
                    </m:oMath>
                  </m:oMathPara>
                </a14:m>
                <a:endParaRPr lang="en-US" sz="1800" dirty="0">
                  <a:solidFill>
                    <a:schemeClr val="tx1"/>
                  </a:solidFill>
                  <a:latin typeface="+mj-lt"/>
                </a:endParaRPr>
              </a:p>
            </p:txBody>
          </p:sp>
        </mc:Choice>
        <mc:Fallback>
          <p:sp>
            <p:nvSpPr>
              <p:cNvPr id="20" name="TextBox 19">
                <a:extLst>
                  <a:ext uri="{FF2B5EF4-FFF2-40B4-BE49-F238E27FC236}">
                    <a16:creationId xmlns:a16="http://schemas.microsoft.com/office/drawing/2014/main" id="{29CC9058-0706-7109-E1D0-B55807A6F798}"/>
                  </a:ext>
                </a:extLst>
              </p:cNvPr>
              <p:cNvSpPr txBox="1">
                <a:spLocks noRot="1" noChangeAspect="1" noMove="1" noResize="1" noEditPoints="1" noAdjustHandles="1" noChangeArrowheads="1" noChangeShapeType="1" noTextEdit="1"/>
              </p:cNvSpPr>
              <p:nvPr/>
            </p:nvSpPr>
            <p:spPr>
              <a:xfrm>
                <a:off x="4634948" y="5281007"/>
                <a:ext cx="490330" cy="369332"/>
              </a:xfrm>
              <a:prstGeom prst="rect">
                <a:avLst/>
              </a:prstGeom>
              <a:blipFill>
                <a:blip r:embed="rId12"/>
                <a:stretch>
                  <a:fillRect l="-3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AB32510-E71D-CE35-1A08-2B2632B57C7C}"/>
                  </a:ext>
                </a:extLst>
              </p:cNvPr>
              <p:cNvSpPr txBox="1"/>
              <p:nvPr/>
            </p:nvSpPr>
            <p:spPr>
              <a:xfrm>
                <a:off x="344931" y="1896538"/>
                <a:ext cx="4094547" cy="707886"/>
              </a:xfrm>
              <a:prstGeom prst="rect">
                <a:avLst/>
              </a:prstGeom>
              <a:noFill/>
            </p:spPr>
            <p:txBody>
              <a:bodyPr wrap="square">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b="0" i="1" dirty="0">
                    <a:latin typeface="+mj-lt"/>
                  </a:rPr>
                  <a:t> </a:t>
                </a:r>
                <a:r>
                  <a:rPr lang="en-US" sz="2000" b="0" dirty="0">
                    <a:latin typeface="+mj-lt"/>
                  </a:rPr>
                  <a:t>proportion entering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panose="02040503050406030204" pitchFamily="18" charset="0"/>
                          </a:rPr>
                          <m:t>𝑖</m:t>
                        </m:r>
                      </m:sub>
                    </m:sSub>
                  </m:oMath>
                </a14:m>
                <a:endParaRPr lang="en-US" sz="2000" b="0" dirty="0">
                  <a:latin typeface="+mj-lt"/>
                </a:endParaRPr>
              </a:p>
              <a:p>
                <a14:m>
                  <m:oMath xmlns:m="http://schemas.openxmlformats.org/officeDocument/2006/math">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1" i="1" smtClean="0">
                        <a:latin typeface="Cambria Math" panose="02040503050406030204" pitchFamily="18" charset="0"/>
                      </a:rPr>
                      <m:t>=</m:t>
                    </m:r>
                    <m:r>
                      <a:rPr lang="en-US" sz="2000" b="0" i="1" smtClean="0">
                        <a:latin typeface="Cambria Math" panose="02040503050406030204" pitchFamily="18" charset="0"/>
                      </a:rPr>
                      <m:t>1</m:t>
                    </m:r>
                  </m:oMath>
                </a14:m>
                <a:r>
                  <a:rPr lang="en-US" sz="2000" dirty="0">
                    <a:latin typeface="+mj-lt"/>
                  </a:rPr>
                  <a:t> </a:t>
                </a:r>
              </a:p>
            </p:txBody>
          </p:sp>
        </mc:Choice>
        <mc:Fallback>
          <p:sp>
            <p:nvSpPr>
              <p:cNvPr id="22" name="TextBox 21">
                <a:extLst>
                  <a:ext uri="{FF2B5EF4-FFF2-40B4-BE49-F238E27FC236}">
                    <a16:creationId xmlns:a16="http://schemas.microsoft.com/office/drawing/2014/main" id="{2AB32510-E71D-CE35-1A08-2B2632B57C7C}"/>
                  </a:ext>
                </a:extLst>
              </p:cNvPr>
              <p:cNvSpPr txBox="1">
                <a:spLocks noRot="1" noChangeAspect="1" noMove="1" noResize="1" noEditPoints="1" noAdjustHandles="1" noChangeArrowheads="1" noChangeShapeType="1" noTextEdit="1"/>
              </p:cNvSpPr>
              <p:nvPr/>
            </p:nvSpPr>
            <p:spPr>
              <a:xfrm>
                <a:off x="344931" y="1896538"/>
                <a:ext cx="4094547" cy="707886"/>
              </a:xfrm>
              <a:prstGeom prst="rect">
                <a:avLst/>
              </a:prstGeom>
              <a:blipFill>
                <a:blip r:embed="rId13"/>
                <a:stretch>
                  <a:fillRect l="-745" t="-3448" b="-7759"/>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55E79866-69CF-2736-B9BC-443BC0F46F4C}"/>
              </a:ext>
            </a:extLst>
          </p:cNvPr>
          <p:cNvCxnSpPr>
            <a:cxnSpLocks/>
          </p:cNvCxnSpPr>
          <p:nvPr/>
        </p:nvCxnSpPr>
        <p:spPr>
          <a:xfrm>
            <a:off x="8798694"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DFC791F-D83F-72DF-0650-7B570EDC7E78}"/>
              </a:ext>
            </a:extLst>
          </p:cNvPr>
          <p:cNvCxnSpPr>
            <a:cxnSpLocks/>
            <a:stCxn id="4" idx="3"/>
          </p:cNvCxnSpPr>
          <p:nvPr/>
        </p:nvCxnSpPr>
        <p:spPr>
          <a:xfrm>
            <a:off x="7017026"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8365A733-36E6-F5E1-A80B-6B23C6EB760F}"/>
              </a:ext>
            </a:extLst>
          </p:cNvPr>
          <p:cNvCxnSpPr>
            <a:cxnSpLocks/>
            <a:stCxn id="8" idx="3"/>
          </p:cNvCxnSpPr>
          <p:nvPr/>
        </p:nvCxnSpPr>
        <p:spPr>
          <a:xfrm flipV="1">
            <a:off x="7017026"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C3E44A11-1855-5529-6AFC-4E13F4E8CBA3}"/>
              </a:ext>
            </a:extLst>
          </p:cNvPr>
          <p:cNvCxnSpPr>
            <a:cxnSpLocks/>
            <a:stCxn id="7" idx="3"/>
          </p:cNvCxnSpPr>
          <p:nvPr/>
        </p:nvCxnSpPr>
        <p:spPr>
          <a:xfrm flipV="1">
            <a:off x="7017026"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7EEBE80-5A66-C793-4A28-EC0ECEAACE3F}"/>
                  </a:ext>
                </a:extLst>
              </p:cNvPr>
              <p:cNvSpPr txBox="1"/>
              <p:nvPr/>
            </p:nvSpPr>
            <p:spPr>
              <a:xfrm>
                <a:off x="344931" y="3123294"/>
                <a:ext cx="4505739" cy="1095877"/>
              </a:xfrm>
              <a:prstGeom prst="rect">
                <a:avLst/>
              </a:prstGeom>
              <a:noFill/>
            </p:spPr>
            <p:txBody>
              <a:bodyPr wrap="square">
                <a:spAutoFit/>
              </a:bodyPr>
              <a:lstStyle/>
              <a:p>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e>
                    </m:d>
                  </m:oMath>
                </a14:m>
                <a:r>
                  <a:rPr lang="en-US" sz="2000" dirty="0">
                    <a:latin typeface="+mj-lt"/>
                  </a:rPr>
                  <a:t> </a:t>
                </a:r>
              </a:p>
              <a:p>
                <a:endParaRPr lang="en-US" sz="2000" dirty="0">
                  <a:latin typeface="+mj-lt"/>
                </a:endParaRP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oMath>
                </a14:m>
                <a:r>
                  <a:rPr lang="en-US" sz="2000" dirty="0">
                    <a:latin typeface="+mj-lt"/>
                  </a:rPr>
                  <a:t> transition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dirty="0">
                    <a:latin typeface="+mj-lt"/>
                  </a:rPr>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𝑗</m:t>
                        </m:r>
                      </m:sub>
                    </m:sSub>
                  </m:oMath>
                </a14:m>
                <a:endParaRPr lang="en-US" sz="2000" dirty="0">
                  <a:latin typeface="+mj-lt"/>
                </a:endParaRPr>
              </a:p>
            </p:txBody>
          </p:sp>
        </mc:Choice>
        <mc:Fallback>
          <p:sp>
            <p:nvSpPr>
              <p:cNvPr id="38" name="TextBox 37">
                <a:extLst>
                  <a:ext uri="{FF2B5EF4-FFF2-40B4-BE49-F238E27FC236}">
                    <a16:creationId xmlns:a16="http://schemas.microsoft.com/office/drawing/2014/main" id="{57EEBE80-5A66-C793-4A28-EC0ECEAACE3F}"/>
                  </a:ext>
                </a:extLst>
              </p:cNvPr>
              <p:cNvSpPr txBox="1">
                <a:spLocks noRot="1" noChangeAspect="1" noMove="1" noResize="1" noEditPoints="1" noAdjustHandles="1" noChangeArrowheads="1" noChangeShapeType="1" noTextEdit="1"/>
              </p:cNvSpPr>
              <p:nvPr/>
            </p:nvSpPr>
            <p:spPr>
              <a:xfrm>
                <a:off x="344931" y="3123294"/>
                <a:ext cx="4505739" cy="1095877"/>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75FC5CE7-715F-BD3B-9FC6-5818B49E8317}"/>
                  </a:ext>
                </a:extLst>
              </p:cNvPr>
              <p:cNvSpPr txBox="1"/>
              <p:nvPr/>
            </p:nvSpPr>
            <p:spPr>
              <a:xfrm>
                <a:off x="8559435" y="1605177"/>
                <a:ext cx="3912330" cy="1021177"/>
              </a:xfrm>
              <a:prstGeom prst="rect">
                <a:avLst/>
              </a:prstGeom>
              <a:noFill/>
            </p:spPr>
            <p:txBody>
              <a:bodyPr wrap="square">
                <a:spAutoFit/>
              </a:bodyPr>
              <a:lstStyle/>
              <a:p>
                <a:r>
                  <a:rPr lang="en-US" sz="2000" dirty="0">
                    <a:latin typeface="+mj-lt"/>
                  </a:rPr>
                  <a:t>The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𝑖</m:t>
                        </m:r>
                      </m:e>
                      <m:sup>
                        <m:r>
                          <a:rPr lang="en-US" sz="2000" b="0" i="1" dirty="0" smtClean="0">
                            <a:latin typeface="Cambria Math" panose="02040503050406030204" pitchFamily="18" charset="0"/>
                          </a:rPr>
                          <m:t>𝑡h</m:t>
                        </m:r>
                      </m:sup>
                    </m:sSup>
                    <m:r>
                      <a:rPr lang="en-US" sz="2000" b="1" i="1" dirty="0">
                        <a:latin typeface="Cambria Math" panose="02040503050406030204" pitchFamily="18" charset="0"/>
                      </a:rPr>
                      <m:t> </m:t>
                    </m:r>
                  </m:oMath>
                </a14:m>
                <a:r>
                  <a:rPr lang="en-US" sz="2000" dirty="0">
                    <a:latin typeface="+mj-lt"/>
                  </a:rPr>
                  <a:t>row sum of </a:t>
                </a:r>
                <a14:m>
                  <m:oMath xmlns:m="http://schemas.openxmlformats.org/officeDocument/2006/math">
                    <m:r>
                      <a:rPr lang="en-US" sz="2000" b="1" i="0" dirty="0" smtClean="0">
                        <a:solidFill>
                          <a:schemeClr val="tx1"/>
                        </a:solidFill>
                        <a:latin typeface="Cambria Math" panose="02040503050406030204" pitchFamily="18" charset="0"/>
                      </a:rPr>
                      <m:t>𝐀</m:t>
                    </m:r>
                  </m:oMath>
                </a14:m>
                <a:r>
                  <a:rPr lang="en-US" sz="2000" dirty="0">
                    <a:latin typeface="+mj-lt"/>
                  </a:rPr>
                  <a:t> give the exit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i="1" dirty="0">
                    <a:latin typeface="+mj-lt"/>
                  </a:rPr>
                  <a:t> </a:t>
                </a:r>
                <a:r>
                  <a:rPr lang="en-US" sz="2000" dirty="0">
                    <a:latin typeface="+mj-lt"/>
                  </a:rPr>
                  <a:t>out of the transient states</a:t>
                </a:r>
              </a:p>
            </p:txBody>
          </p:sp>
        </mc:Choice>
        <mc:Fallback>
          <p:sp>
            <p:nvSpPr>
              <p:cNvPr id="39" name="TextBox 38">
                <a:extLst>
                  <a:ext uri="{FF2B5EF4-FFF2-40B4-BE49-F238E27FC236}">
                    <a16:creationId xmlns:a16="http://schemas.microsoft.com/office/drawing/2014/main" id="{75FC5CE7-715F-BD3B-9FC6-5818B49E8317}"/>
                  </a:ext>
                </a:extLst>
              </p:cNvPr>
              <p:cNvSpPr txBox="1">
                <a:spLocks noRot="1" noChangeAspect="1" noMove="1" noResize="1" noEditPoints="1" noAdjustHandles="1" noChangeArrowheads="1" noChangeShapeType="1" noTextEdit="1"/>
              </p:cNvSpPr>
              <p:nvPr/>
            </p:nvSpPr>
            <p:spPr>
              <a:xfrm>
                <a:off x="8559435" y="1605177"/>
                <a:ext cx="3912330" cy="1021177"/>
              </a:xfrm>
              <a:prstGeom prst="rect">
                <a:avLst/>
              </a:prstGeom>
              <a:blipFill>
                <a:blip r:embed="rId15"/>
                <a:stretch>
                  <a:fillRect l="-1558" t="-1786" b="-9524"/>
                </a:stretch>
              </a:blipFill>
            </p:spPr>
            <p:txBody>
              <a:bodyPr/>
              <a:lstStyle/>
              <a:p>
                <a:r>
                  <a:rPr lang="en-US">
                    <a:noFill/>
                  </a:rPr>
                  <a:t> </a:t>
                </a:r>
              </a:p>
            </p:txBody>
          </p:sp>
        </mc:Fallback>
      </mc:AlternateContent>
      <p:cxnSp>
        <p:nvCxnSpPr>
          <p:cNvPr id="3" name="Connector: Curved 2">
            <a:extLst>
              <a:ext uri="{FF2B5EF4-FFF2-40B4-BE49-F238E27FC236}">
                <a16:creationId xmlns:a16="http://schemas.microsoft.com/office/drawing/2014/main" id="{690122B2-CEA6-A8FB-3D8B-01860B8C6CDB}"/>
              </a:ext>
            </a:extLst>
          </p:cNvPr>
          <p:cNvCxnSpPr/>
          <p:nvPr/>
        </p:nvCxnSpPr>
        <p:spPr>
          <a:xfrm rot="10800000" flipV="1">
            <a:off x="5406887" y="1853589"/>
            <a:ext cx="12700" cy="1269705"/>
          </a:xfrm>
          <a:prstGeom prst="curvedConnector3">
            <a:avLst>
              <a:gd name="adj1" fmla="val 273912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F91B6F40-2025-B86A-9010-DE2AF4E6EA70}"/>
              </a:ext>
            </a:extLst>
          </p:cNvPr>
          <p:cNvCxnSpPr>
            <a:cxnSpLocks/>
          </p:cNvCxnSpPr>
          <p:nvPr/>
        </p:nvCxnSpPr>
        <p:spPr>
          <a:xfrm flipV="1">
            <a:off x="7017026" y="1853590"/>
            <a:ext cx="12700" cy="3809114"/>
          </a:xfrm>
          <a:prstGeom prst="curvedConnector3">
            <a:avLst>
              <a:gd name="adj1" fmla="val 346956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165B366F-3E8B-B2CB-9A10-1ED924808332}"/>
              </a:ext>
            </a:extLst>
          </p:cNvPr>
          <p:cNvCxnSpPr>
            <a:cxnSpLocks/>
          </p:cNvCxnSpPr>
          <p:nvPr/>
        </p:nvCxnSpPr>
        <p:spPr>
          <a:xfrm rot="10800000">
            <a:off x="5413514" y="3123295"/>
            <a:ext cx="12700" cy="1269705"/>
          </a:xfrm>
          <a:prstGeom prst="curvedConnector3">
            <a:avLst>
              <a:gd name="adj1" fmla="val 2530433"/>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3881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4E-E674-5051-3DBB-C6B53168C72F}"/>
              </a:ext>
            </a:extLst>
          </p:cNvPr>
          <p:cNvSpPr>
            <a:spLocks noGrp="1"/>
          </p:cNvSpPr>
          <p:nvPr>
            <p:ph type="title"/>
          </p:nvPr>
        </p:nvSpPr>
        <p:spPr>
          <a:xfrm>
            <a:off x="838200" y="365125"/>
            <a:ext cx="10515600" cy="1325563"/>
          </a:xfrm>
        </p:spPr>
        <p:txBody>
          <a:bodyPr/>
          <a:lstStyle/>
          <a:p>
            <a:r>
              <a:rPr lang="en-US" dirty="0"/>
              <a:t>Generalized linear chain trick </a:t>
            </a:r>
            <a:r>
              <a:rPr lang="en-US" sz="2400" dirty="0"/>
              <a:t>(Hurtado &amp; </a:t>
            </a:r>
            <a:r>
              <a:rPr lang="en-US" sz="2400" dirty="0" err="1"/>
              <a:t>Kirosingh</a:t>
            </a:r>
            <a:r>
              <a:rPr lang="en-US" sz="2400" dirty="0"/>
              <a:t>, 2019)</a:t>
            </a:r>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494DA60-109F-4E1B-63BD-C4879CEF4239}"/>
                  </a:ext>
                </a:extLst>
              </p:cNvPr>
              <p:cNvSpPr txBox="1"/>
              <p:nvPr/>
            </p:nvSpPr>
            <p:spPr>
              <a:xfrm>
                <a:off x="838200" y="2020957"/>
                <a:ext cx="8686801" cy="1053045"/>
              </a:xfrm>
              <a:prstGeom prst="rect">
                <a:avLst/>
              </a:prstGeom>
              <a:noFill/>
            </p:spPr>
            <p:txBody>
              <a:bodyPr wrap="square" rtlCol="0">
                <a:spAutoFit/>
              </a:bodyPr>
              <a:lstStyle/>
              <a:p>
                <a:r>
                  <a:rPr lang="en-US" sz="2000" dirty="0"/>
                  <a:t>Given a set of transient states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a14:m>
                <a:r>
                  <a:rPr lang="en-US" sz="2000" dirty="0"/>
                  <a:t> with total input rate </a:t>
                </a:r>
                <a14:m>
                  <m:oMath xmlns:m="http://schemas.openxmlformats.org/officeDocument/2006/math">
                    <m:r>
                      <a:rPr lang="en-US" sz="2000" b="0" i="1" smtClean="0">
                        <a:latin typeface="Cambria Math" panose="02040503050406030204" pitchFamily="18" charset="0"/>
                      </a:rPr>
                      <m:t>𝑟</m:t>
                    </m:r>
                  </m:oMath>
                </a14:m>
                <a:r>
                  <a:rPr lang="en-US" sz="2000" dirty="0"/>
                  <a:t> whose dwell-time distribution is </a:t>
                </a:r>
                <a14:m>
                  <m:oMath xmlns:m="http://schemas.openxmlformats.org/officeDocument/2006/math">
                    <m:r>
                      <m:rPr>
                        <m:nor/>
                      </m:rPr>
                      <a:rPr lang="en-US" sz="2000"/>
                      <m:t>PH</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r>
                          <a:rPr lang="en-US" sz="2000" i="1">
                            <a:latin typeface="Cambria Math" panose="02040503050406030204" pitchFamily="18" charset="0"/>
                          </a:rPr>
                          <m:t>,</m:t>
                        </m:r>
                        <m:r>
                          <a:rPr lang="en-US" sz="2000" b="1" i="1">
                            <a:latin typeface="Cambria Math" panose="02040503050406030204" pitchFamily="18" charset="0"/>
                          </a:rPr>
                          <m:t> </m:t>
                        </m:r>
                        <m:r>
                          <a:rPr lang="en-US" sz="2000" b="1" i="1">
                            <a:latin typeface="Cambria Math" panose="02040503050406030204" pitchFamily="18" charset="0"/>
                          </a:rPr>
                          <m:t>𝑨</m:t>
                        </m:r>
                      </m:e>
                    </m:d>
                  </m:oMath>
                </a14:m>
                <a:r>
                  <a:rPr lang="en-US" sz="2000" dirty="0"/>
                  <a:t>, its mean field dynamics are described by the system of ODEs:</a:t>
                </a:r>
              </a:p>
            </p:txBody>
          </p:sp>
        </mc:Choice>
        <mc:Fallback>
          <p:sp>
            <p:nvSpPr>
              <p:cNvPr id="3" name="TextBox 2">
                <a:extLst>
                  <a:ext uri="{FF2B5EF4-FFF2-40B4-BE49-F238E27FC236}">
                    <a16:creationId xmlns:a16="http://schemas.microsoft.com/office/drawing/2014/main" id="{F494DA60-109F-4E1B-63BD-C4879CEF4239}"/>
                  </a:ext>
                </a:extLst>
              </p:cNvPr>
              <p:cNvSpPr txBox="1">
                <a:spLocks noRot="1" noChangeAspect="1" noMove="1" noResize="1" noEditPoints="1" noAdjustHandles="1" noChangeArrowheads="1" noChangeShapeType="1" noTextEdit="1"/>
              </p:cNvSpPr>
              <p:nvPr/>
            </p:nvSpPr>
            <p:spPr>
              <a:xfrm>
                <a:off x="838200" y="2020957"/>
                <a:ext cx="8686801" cy="1053045"/>
              </a:xfrm>
              <a:prstGeom prst="rect">
                <a:avLst/>
              </a:prstGeom>
              <a:blipFill>
                <a:blip r:embed="rId2"/>
                <a:stretch>
                  <a:fillRect l="-772" t="-8140" b="-104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36ACC04-1420-D3A8-6D95-CBCE89ACC616}"/>
                  </a:ext>
                </a:extLst>
              </p:cNvPr>
              <p:cNvSpPr txBox="1"/>
              <p:nvPr/>
            </p:nvSpPr>
            <p:spPr>
              <a:xfrm>
                <a:off x="3816624" y="3783999"/>
                <a:ext cx="3120887" cy="8180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r>
                        <a:rPr lang="en-US" sz="2800" b="0" i="1" smtClean="0">
                          <a:latin typeface="Cambria Math" panose="02040503050406030204" pitchFamily="18" charset="0"/>
                        </a:rPr>
                        <m:t>=</m:t>
                      </m:r>
                      <m:r>
                        <a:rPr lang="en-US" sz="2800" b="0" i="1" smtClean="0">
                          <a:latin typeface="Cambria Math" panose="02040503050406030204" pitchFamily="18" charset="0"/>
                        </a:rPr>
                        <m:t>𝑟</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p:sp>
            <p:nvSpPr>
              <p:cNvPr id="7" name="TextBox 6">
                <a:extLst>
                  <a:ext uri="{FF2B5EF4-FFF2-40B4-BE49-F238E27FC236}">
                    <a16:creationId xmlns:a16="http://schemas.microsoft.com/office/drawing/2014/main" id="{036ACC04-1420-D3A8-6D95-CBCE89ACC616}"/>
                  </a:ext>
                </a:extLst>
              </p:cNvPr>
              <p:cNvSpPr txBox="1">
                <a:spLocks noRot="1" noChangeAspect="1" noMove="1" noResize="1" noEditPoints="1" noAdjustHandles="1" noChangeArrowheads="1" noChangeShapeType="1" noTextEdit="1"/>
              </p:cNvSpPr>
              <p:nvPr/>
            </p:nvSpPr>
            <p:spPr>
              <a:xfrm>
                <a:off x="3816624" y="3783999"/>
                <a:ext cx="3120887" cy="818044"/>
              </a:xfrm>
              <a:prstGeom prst="rect">
                <a:avLst/>
              </a:prstGeom>
              <a:blipFill>
                <a:blip r:embed="rId3"/>
                <a:stretch>
                  <a:fillRect/>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FCB2CDA7-7472-214D-AD06-1C3EF7B68F3D}"/>
              </a:ext>
            </a:extLst>
          </p:cNvPr>
          <p:cNvSpPr>
            <a:spLocks noChangeArrowheads="1"/>
          </p:cNvSpPr>
          <p:nvPr/>
        </p:nvSpPr>
        <p:spPr bwMode="auto">
          <a:xfrm>
            <a:off x="71571" y="6169709"/>
            <a:ext cx="110536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Hurtado, Paul J., and Adam S. </a:t>
            </a:r>
            <a:r>
              <a:rPr kumimoji="0" lang="en-US" altLang="en-US" sz="1200" b="0" i="0" u="none" strike="noStrike" cap="none" normalizeH="0" baseline="0" dirty="0" err="1">
                <a:ln>
                  <a:noFill/>
                </a:ln>
                <a:solidFill>
                  <a:schemeClr val="tx1"/>
                </a:solidFill>
                <a:effectLst/>
                <a:latin typeface="Arial" panose="020B0604020202020204" pitchFamily="34" charset="0"/>
              </a:rPr>
              <a:t>Kirosingh</a:t>
            </a:r>
            <a:r>
              <a:rPr kumimoji="0" lang="en-US" altLang="en-US" sz="1200" b="0" i="0" u="none" strike="noStrike" cap="none" normalizeH="0" baseline="0" dirty="0">
                <a:ln>
                  <a:noFill/>
                </a:ln>
                <a:solidFill>
                  <a:schemeClr val="tx1"/>
                </a:solidFill>
                <a:effectLst/>
                <a:latin typeface="Arial" panose="020B0604020202020204" pitchFamily="34" charset="0"/>
              </a:rPr>
              <a:t>. 2019. “Generalizations of the ‘Linear Chain Trick’: Incorporating More Flexible Dwell Time Distributions into Mean Field ODE Models.” </a:t>
            </a:r>
            <a:r>
              <a:rPr kumimoji="0" lang="en-US" altLang="en-US" sz="1200" b="0" i="1" u="none" strike="noStrike" cap="none" normalizeH="0" baseline="0" dirty="0">
                <a:ln>
                  <a:noFill/>
                </a:ln>
                <a:solidFill>
                  <a:schemeClr val="tx1"/>
                </a:solidFill>
                <a:effectLst/>
                <a:latin typeface="Arial" panose="020B0604020202020204" pitchFamily="34" charset="0"/>
              </a:rPr>
              <a:t>Journal of Mathematical Biology</a:t>
            </a:r>
            <a:r>
              <a:rPr kumimoji="0" lang="en-US" altLang="en-US" sz="1200" b="0" i="0" u="none" strike="noStrike" cap="none" normalizeH="0" baseline="0" dirty="0">
                <a:ln>
                  <a:noFill/>
                </a:ln>
                <a:solidFill>
                  <a:schemeClr val="tx1"/>
                </a:solidFill>
                <a:effectLst/>
                <a:latin typeface="Arial" panose="020B0604020202020204" pitchFamily="34" charset="0"/>
              </a:rPr>
              <a:t> 79 (5): 1831–83. https://doi.org/10.1007/s00285-019-01412-w.</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7833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F48-98DC-0954-F4BE-BE1FF181BCE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4914221-302A-19D4-E5D9-70AEADDEEA10}"/>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F3098CA-AA88-088E-FDF9-ACD2090B1D83}"/>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626F9F8-52AF-3339-6105-D48F9224540C}"/>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3E3E795-1066-3A19-B324-2530176EF673}"/>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7548EF76-9504-9159-281A-40A43C47B46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E911BE-1CE1-EAD8-DC35-7237C1F0C7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A50C5F5-AD6B-68CB-9BF8-5E93615EBC6E}"/>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20CA0EC-9CC4-500D-6B9B-9F924127EF97}"/>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ED1135D-20EE-45D9-46B3-CF37F1A9EA9F}"/>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000F18E-8ED6-49D0-2FC4-F730CACCD24E}"/>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9337DDD5-D89A-A3DC-34DD-A891F64D1DE2}"/>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62AE6F70-1890-53B3-2086-2CAC9D5D1441}"/>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4010A-D5BE-E7AF-A042-268C81750188}"/>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5C91E03-C068-DA3B-D7C9-2F06AC1403D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04E2502-1B47-AE95-AB91-5AB0568919B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A725823-EFF2-AC6A-C368-44A8920698E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CFA50D-D653-73E0-EBF1-A47D0EEE0D0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D5F8D3-B6ED-E226-16DC-3ABBA623FE9D}"/>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B39E76-DA7F-A4E4-29BE-087364577B25}"/>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62BBA4-E58D-1BE1-CD98-4ED54A9E8323}"/>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2FCE93-564D-880A-FF9D-EE3F2DA74096}"/>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5FAB2193-A8EE-C84B-EBA1-1293570285B0}"/>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23443-7279-DD6C-B8BB-65F0EF0CBD1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E29636F3-6B09-B188-116A-80C0A17C2E54}"/>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3C7857-ED40-A25A-E2FE-F4C78DCA0F89}"/>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F35BE64-BF0B-DDEE-FF83-630DE1B52169}"/>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2514CE-6805-E256-1256-D39DBA576BB3}"/>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F9F67B8-D71D-7499-8A7F-09BFDF09CEC7}"/>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9126A8-3533-A8C5-970D-B4140B4CD2A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19657D2-F591-0455-04DB-F5A778E93118}"/>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423BB6-C031-5C09-0083-47C70639510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0517D008-8CD9-9D33-BECA-D6EAA64F9DBC}"/>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DA0F82-31A1-CA0A-2FEB-3FD636D87F81}"/>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0378C8EF-1404-A03B-717E-B0B2B416B574}"/>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5DA3D36-84F6-2052-9CB7-1CC21C8B7622}"/>
                  </a:ext>
                </a:extLst>
              </p:cNvPr>
              <p:cNvSpPr txBox="1"/>
              <p:nvPr/>
            </p:nvSpPr>
            <p:spPr>
              <a:xfrm>
                <a:off x="320583" y="517670"/>
                <a:ext cx="3577240" cy="2191626"/>
              </a:xfrm>
              <a:prstGeom prst="rect">
                <a:avLst/>
              </a:prstGeom>
              <a:noFill/>
            </p:spPr>
            <p:txBody>
              <a:bodyPr wrap="square">
                <a:spAutoFit/>
              </a:bodyPr>
              <a:lstStyle/>
              <a:p>
                <a:r>
                  <a:rPr lang="en-US" sz="2800" b="1" u="sng" dirty="0">
                    <a:latin typeface="+mj-lt"/>
                  </a:rPr>
                  <a:t>Average</a:t>
                </a:r>
                <a:r>
                  <a:rPr lang="en-US" sz="2800" b="1" dirty="0">
                    <a:latin typeface="+mj-lt"/>
                  </a:rPr>
                  <a:t> </a:t>
                </a:r>
                <a:r>
                  <a:rPr lang="en-US" sz="2800" dirty="0">
                    <a:latin typeface="+mj-lt"/>
                  </a:rPr>
                  <a:t>biting stage duration:</a:t>
                </a:r>
              </a:p>
              <a:p>
                <a:endParaRPr lang="en-US" sz="2800" dirty="0">
                  <a:latin typeface="+mj-lt"/>
                </a:endParaRPr>
              </a:p>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𝜃</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𝑏</m:t>
                          </m:r>
                        </m:den>
                      </m:f>
                    </m:oMath>
                  </m:oMathPara>
                </a14:m>
                <a:endParaRPr lang="en-US" sz="2800" dirty="0">
                  <a:latin typeface="+mj-lt"/>
                </a:endParaRPr>
              </a:p>
            </p:txBody>
          </p:sp>
        </mc:Choice>
        <mc:Fallback>
          <p:sp>
            <p:nvSpPr>
              <p:cNvPr id="9" name="TextBox 8">
                <a:extLst>
                  <a:ext uri="{FF2B5EF4-FFF2-40B4-BE49-F238E27FC236}">
                    <a16:creationId xmlns:a16="http://schemas.microsoft.com/office/drawing/2014/main" id="{25DA3D36-84F6-2052-9CB7-1CC21C8B7622}"/>
                  </a:ext>
                </a:extLst>
              </p:cNvPr>
              <p:cNvSpPr txBox="1">
                <a:spLocks noRot="1" noChangeAspect="1" noMove="1" noResize="1" noEditPoints="1" noAdjustHandles="1" noChangeArrowheads="1" noChangeShapeType="1" noTextEdit="1"/>
              </p:cNvSpPr>
              <p:nvPr/>
            </p:nvSpPr>
            <p:spPr>
              <a:xfrm>
                <a:off x="320583" y="517670"/>
                <a:ext cx="3577240" cy="2191626"/>
              </a:xfrm>
              <a:prstGeom prst="rect">
                <a:avLst/>
              </a:prstGeom>
              <a:blipFill>
                <a:blip r:embed="rId15"/>
                <a:stretch>
                  <a:fillRect l="-3584" t="-3064"/>
                </a:stretch>
              </a:blipFill>
            </p:spPr>
            <p:txBody>
              <a:bodyPr/>
              <a:lstStyle/>
              <a:p>
                <a:r>
                  <a:rPr lang="en-US">
                    <a:noFill/>
                  </a:rPr>
                  <a:t> </a:t>
                </a:r>
              </a:p>
            </p:txBody>
          </p:sp>
        </mc:Fallback>
      </mc:AlternateContent>
    </p:spTree>
    <p:extLst>
      <p:ext uri="{BB962C8B-B14F-4D97-AF65-F5344CB8AC3E}">
        <p14:creationId xmlns:p14="http://schemas.microsoft.com/office/powerpoint/2010/main" val="39673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0"/>
      <p:bldP spid="37" grpId="0"/>
      <p:bldP spid="39" grpId="0"/>
      <p:bldP spid="4" grpId="0"/>
      <p:bldP spid="7" grpId="0"/>
      <p:bldP spid="28" grpId="0"/>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5645106"/>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2456669"/>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1883854"/>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188385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188385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5352986"/>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2456668"/>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30294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507229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507229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508510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504519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5072291"/>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5171283"/>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5171283"/>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5142416"/>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5142416"/>
                <a:ext cx="350352" cy="395236"/>
              </a:xfrm>
              <a:prstGeom prst="rect">
                <a:avLst/>
              </a:prstGeom>
              <a:blipFill>
                <a:blip r:embed="rId7"/>
                <a:stretch>
                  <a:fillRect l="-22807" r="-12281"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3866221"/>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3866221"/>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1887925"/>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1887925"/>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5626278"/>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5168320"/>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5168320"/>
                <a:ext cx="971933" cy="369332"/>
              </a:xfrm>
              <a:prstGeom prst="rect">
                <a:avLst/>
              </a:prstGeom>
              <a:blipFill>
                <a:blip r:embed="rId10"/>
                <a:stretch>
                  <a:fillRect l="-7547"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6217920"/>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9021EF0-EB6B-64E7-14B9-FEC3A3791A39}"/>
                  </a:ext>
                </a:extLst>
              </p:cNvPr>
              <p:cNvSpPr txBox="1"/>
              <p:nvPr/>
            </p:nvSpPr>
            <p:spPr>
              <a:xfrm>
                <a:off x="5102973" y="627991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6279918"/>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1270094"/>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53FF959-BAB9-6533-0AF0-54EB6153A12E}"/>
                  </a:ext>
                </a:extLst>
              </p:cNvPr>
              <p:cNvSpPr txBox="1"/>
              <p:nvPr/>
            </p:nvSpPr>
            <p:spPr>
              <a:xfrm>
                <a:off x="5102973" y="139230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1392308"/>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1270094"/>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1392308"/>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1392308"/>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6217920"/>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6279918"/>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6279918"/>
                <a:ext cx="239104" cy="395236"/>
              </a:xfrm>
              <a:prstGeom prst="rect">
                <a:avLst/>
              </a:prstGeom>
              <a:blipFill>
                <a:blip r:embed="rId14"/>
                <a:stretch>
                  <a:fillRect l="-46154" r="-53846" b="-24615"/>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5019150"/>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3688717"/>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3688717"/>
                <a:ext cx="800476" cy="369332"/>
              </a:xfrm>
              <a:prstGeom prst="rect">
                <a:avLst/>
              </a:prstGeom>
              <a:blipFill>
                <a:blip r:embed="rId15"/>
                <a:stretch>
                  <a:fillRect l="-6870" r="-6870" b="-4918"/>
                </a:stretch>
              </a:blipFill>
              <a:ln>
                <a:noFill/>
              </a:ln>
            </p:spPr>
            <p:txBody>
              <a:bodyPr/>
              <a:lstStyle/>
              <a:p>
                <a:r>
                  <a:rPr lang="en-US">
                    <a:noFill/>
                  </a:rPr>
                  <a:t> </a:t>
                </a:r>
              </a:p>
            </p:txBody>
          </p:sp>
        </mc:Fallback>
      </mc:AlternateContent>
      <p:sp>
        <p:nvSpPr>
          <p:cNvPr id="11" name="Title 10">
            <a:extLst>
              <a:ext uri="{FF2B5EF4-FFF2-40B4-BE49-F238E27FC236}">
                <a16:creationId xmlns:a16="http://schemas.microsoft.com/office/drawing/2014/main" id="{28C48501-06B7-9EC9-0A5F-63051B21BDC8}"/>
              </a:ext>
            </a:extLst>
          </p:cNvPr>
          <p:cNvSpPr>
            <a:spLocks noGrp="1"/>
          </p:cNvSpPr>
          <p:nvPr>
            <p:ph type="title"/>
          </p:nvPr>
        </p:nvSpPr>
        <p:spPr>
          <a:xfrm>
            <a:off x="0" y="0"/>
            <a:ext cx="10515600" cy="1325563"/>
          </a:xfrm>
        </p:spPr>
        <p:txBody>
          <a:bodyPr/>
          <a:lstStyle/>
          <a:p>
            <a:r>
              <a:rPr lang="en-US" dirty="0"/>
              <a:t>Mosquito population demographic model</a:t>
            </a:r>
            <a:br>
              <a:rPr lang="en-US" dirty="0"/>
            </a:br>
            <a:r>
              <a:rPr lang="en-US" sz="3200" dirty="0"/>
              <a:t>Exponential biting rate</a:t>
            </a:r>
            <a:endParaRPr lang="en-US" dirty="0"/>
          </a:p>
        </p:txBody>
      </p:sp>
    </p:spTree>
    <p:extLst>
      <p:ext uri="{BB962C8B-B14F-4D97-AF65-F5344CB8AC3E}">
        <p14:creationId xmlns:p14="http://schemas.microsoft.com/office/powerpoint/2010/main" val="3882529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661F8-71FF-BC4B-D3BA-958FBA51B1E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AE30F4-A33B-C26C-C28A-279CEEA38A46}"/>
              </a:ext>
            </a:extLst>
          </p:cNvPr>
          <p:cNvSpPr/>
          <p:nvPr/>
        </p:nvSpPr>
        <p:spPr>
          <a:xfrm>
            <a:off x="4501186" y="50038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53" name="Straight Arrow Connector 52">
            <a:extLst>
              <a:ext uri="{FF2B5EF4-FFF2-40B4-BE49-F238E27FC236}">
                <a16:creationId xmlns:a16="http://schemas.microsoft.com/office/drawing/2014/main" id="{C571E919-8F12-9850-A7C1-CD70F181D0A6}"/>
              </a:ext>
            </a:extLst>
          </p:cNvPr>
          <p:cNvCxnSpPr>
            <a:cxnSpLocks/>
            <a:stCxn id="25" idx="3"/>
            <a:endCxn id="20" idx="1"/>
          </p:cNvCxnSpPr>
          <p:nvPr/>
        </p:nvCxnSpPr>
        <p:spPr>
          <a:xfrm>
            <a:off x="3793633" y="5645106"/>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59117F7-7EF2-CC4B-7DC8-099FC7E93AB3}"/>
              </a:ext>
            </a:extLst>
          </p:cNvPr>
          <p:cNvCxnSpPr>
            <a:cxnSpLocks/>
            <a:stCxn id="20" idx="3"/>
            <a:endCxn id="5" idx="3"/>
          </p:cNvCxnSpPr>
          <p:nvPr/>
        </p:nvCxnSpPr>
        <p:spPr>
          <a:xfrm flipV="1">
            <a:off x="6331786" y="2456669"/>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6E0172D-48EC-B446-6AC6-FF5B73C76E4D}"/>
              </a:ext>
            </a:extLst>
          </p:cNvPr>
          <p:cNvGrpSpPr/>
          <p:nvPr/>
        </p:nvGrpSpPr>
        <p:grpSpPr>
          <a:xfrm>
            <a:off x="8520339" y="1883854"/>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EABA0010-353C-3BE0-FED8-9CEEE03626F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63CF420D-E850-AE45-6264-1BA0A92AE85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C9EC21-429B-42B4-A775-9D290683F925}"/>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9F57E2D8-E267-A3FF-7315-369AE6A1D45B}"/>
                  </a:ext>
                </a:extLst>
              </p:cNvPr>
              <p:cNvSpPr/>
              <p:nvPr/>
            </p:nvSpPr>
            <p:spPr>
              <a:xfrm>
                <a:off x="4576558" y="188385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9F57E2D8-E267-A3FF-7315-369AE6A1D45B}"/>
                  </a:ext>
                </a:extLst>
              </p:cNvPr>
              <p:cNvSpPr>
                <a:spLocks noRot="1" noChangeAspect="1" noMove="1" noResize="1" noEditPoints="1" noAdjustHandles="1" noChangeArrowheads="1" noChangeShapeType="1" noTextEdit="1"/>
              </p:cNvSpPr>
              <p:nvPr/>
            </p:nvSpPr>
            <p:spPr>
              <a:xfrm>
                <a:off x="4576558" y="188385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320A949-8906-1C23-B955-4DEB8253AC52}"/>
              </a:ext>
            </a:extLst>
          </p:cNvPr>
          <p:cNvSpPr/>
          <p:nvPr/>
        </p:nvSpPr>
        <p:spPr>
          <a:xfrm>
            <a:off x="10211232" y="5352986"/>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8FF56ECF-59E3-445F-5716-7942AA2EA0FC}"/>
              </a:ext>
            </a:extLst>
          </p:cNvPr>
          <p:cNvCxnSpPr>
            <a:cxnSpLocks/>
            <a:stCxn id="5" idx="1"/>
            <a:endCxn id="78" idx="3"/>
          </p:cNvCxnSpPr>
          <p:nvPr/>
        </p:nvCxnSpPr>
        <p:spPr>
          <a:xfrm flipH="1" flipV="1">
            <a:off x="6331786" y="2456668"/>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299684B-DF0A-4EF9-0BB1-512B5698EFD1}"/>
              </a:ext>
            </a:extLst>
          </p:cNvPr>
          <p:cNvCxnSpPr>
            <a:cxnSpLocks/>
            <a:stCxn id="78" idx="2"/>
            <a:endCxn id="20" idx="0"/>
          </p:cNvCxnSpPr>
          <p:nvPr/>
        </p:nvCxnSpPr>
        <p:spPr>
          <a:xfrm>
            <a:off x="5454172" y="30294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0847C57-D966-FFF9-23AE-455383D9188A}"/>
              </a:ext>
            </a:extLst>
          </p:cNvPr>
          <p:cNvSpPr/>
          <p:nvPr/>
        </p:nvSpPr>
        <p:spPr>
          <a:xfrm>
            <a:off x="4576557" y="508510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A1E6EEC-CF58-5642-E2E6-6D22E7FEDB3B}"/>
              </a:ext>
            </a:extLst>
          </p:cNvPr>
          <p:cNvSpPr/>
          <p:nvPr/>
        </p:nvSpPr>
        <p:spPr>
          <a:xfrm>
            <a:off x="6038058" y="504519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D15B388-ECB1-CD2A-F481-735FCE24EBB7}"/>
              </a:ext>
            </a:extLst>
          </p:cNvPr>
          <p:cNvGrpSpPr/>
          <p:nvPr/>
        </p:nvGrpSpPr>
        <p:grpSpPr>
          <a:xfrm>
            <a:off x="2038404" y="5072291"/>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13B47BA-4C78-36A2-9C9E-86F93099CCA8}"/>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13B47BA-4C78-36A2-9C9E-86F93099CCA8}"/>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16768776-8483-D0AE-0B2D-5A60EE838CC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98D559-6524-CE7E-06FA-93F159CE43E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9A46C72E-1B37-0753-A186-068CB56A7D64}"/>
                  </a:ext>
                </a:extLst>
              </p:cNvPr>
              <p:cNvSpPr txBox="1"/>
              <p:nvPr/>
            </p:nvSpPr>
            <p:spPr>
              <a:xfrm>
                <a:off x="7781471" y="5171283"/>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p:sp>
            <p:nvSpPr>
              <p:cNvPr id="35" name="TextBox 34">
                <a:extLst>
                  <a:ext uri="{FF2B5EF4-FFF2-40B4-BE49-F238E27FC236}">
                    <a16:creationId xmlns:a16="http://schemas.microsoft.com/office/drawing/2014/main" id="{9A46C72E-1B37-0753-A186-068CB56A7D64}"/>
                  </a:ext>
                </a:extLst>
              </p:cNvPr>
              <p:cNvSpPr txBox="1">
                <a:spLocks noRot="1" noChangeAspect="1" noMove="1" noResize="1" noEditPoints="1" noAdjustHandles="1" noChangeArrowheads="1" noChangeShapeType="1" noTextEdit="1"/>
              </p:cNvSpPr>
              <p:nvPr/>
            </p:nvSpPr>
            <p:spPr>
              <a:xfrm>
                <a:off x="7781471" y="5171283"/>
                <a:ext cx="980076" cy="4165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1E9DA4DA-8D00-FE91-7C59-3F325C295D73}"/>
                  </a:ext>
                </a:extLst>
              </p:cNvPr>
              <p:cNvSpPr txBox="1"/>
              <p:nvPr/>
            </p:nvSpPr>
            <p:spPr>
              <a:xfrm>
                <a:off x="4009919" y="5142416"/>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1E9DA4DA-8D00-FE91-7C59-3F325C295D73}"/>
                  </a:ext>
                </a:extLst>
              </p:cNvPr>
              <p:cNvSpPr txBox="1">
                <a:spLocks noRot="1" noChangeAspect="1" noMove="1" noResize="1" noEditPoints="1" noAdjustHandles="1" noChangeArrowheads="1" noChangeShapeType="1" noTextEdit="1"/>
              </p:cNvSpPr>
              <p:nvPr/>
            </p:nvSpPr>
            <p:spPr>
              <a:xfrm>
                <a:off x="4009919" y="5142416"/>
                <a:ext cx="350352" cy="395236"/>
              </a:xfrm>
              <a:prstGeom prst="rect">
                <a:avLst/>
              </a:prstGeom>
              <a:blipFill>
                <a:blip r:embed="rId6"/>
                <a:stretch>
                  <a:fillRect l="-22807" r="-12281"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1A5488AF-4252-2A54-6348-B7B66693A621}"/>
                  </a:ext>
                </a:extLst>
              </p:cNvPr>
              <p:cNvSpPr txBox="1"/>
              <p:nvPr/>
            </p:nvSpPr>
            <p:spPr>
              <a:xfrm>
                <a:off x="4960819" y="3866221"/>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1A5488AF-4252-2A54-6348-B7B66693A621}"/>
                  </a:ext>
                </a:extLst>
              </p:cNvPr>
              <p:cNvSpPr txBox="1">
                <a:spLocks noRot="1" noChangeAspect="1" noMove="1" noResize="1" noEditPoints="1" noAdjustHandles="1" noChangeArrowheads="1" noChangeShapeType="1" noTextEdit="1"/>
              </p:cNvSpPr>
              <p:nvPr/>
            </p:nvSpPr>
            <p:spPr>
              <a:xfrm>
                <a:off x="4960819" y="3866221"/>
                <a:ext cx="381258" cy="369332"/>
              </a:xfrm>
              <a:prstGeom prst="rect">
                <a:avLst/>
              </a:prstGeom>
              <a:blipFill>
                <a:blip r:embed="rId7"/>
                <a:stretch>
                  <a:fillRect l="-20968" r="-4839"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3E3CB9E9-46A8-F11F-D84D-5A00F0DA8D62}"/>
                  </a:ext>
                </a:extLst>
              </p:cNvPr>
              <p:cNvSpPr txBox="1"/>
              <p:nvPr/>
            </p:nvSpPr>
            <p:spPr>
              <a:xfrm>
                <a:off x="7236235" y="1887925"/>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3E3CB9E9-46A8-F11F-D84D-5A00F0DA8D62}"/>
                  </a:ext>
                </a:extLst>
              </p:cNvPr>
              <p:cNvSpPr txBox="1">
                <a:spLocks noRot="1" noChangeAspect="1" noMove="1" noResize="1" noEditPoints="1" noAdjustHandles="1" noChangeArrowheads="1" noChangeShapeType="1" noTextEdit="1"/>
              </p:cNvSpPr>
              <p:nvPr/>
            </p:nvSpPr>
            <p:spPr>
              <a:xfrm>
                <a:off x="7236235" y="1887925"/>
                <a:ext cx="379656" cy="369332"/>
              </a:xfrm>
              <a:prstGeom prst="rect">
                <a:avLst/>
              </a:prstGeom>
              <a:blipFill>
                <a:blip r:embed="rId8"/>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F31720DA-FE70-6EEB-1A16-64C87933AC9A}"/>
              </a:ext>
            </a:extLst>
          </p:cNvPr>
          <p:cNvCxnSpPr>
            <a:cxnSpLocks/>
            <a:endCxn id="25" idx="1"/>
          </p:cNvCxnSpPr>
          <p:nvPr/>
        </p:nvCxnSpPr>
        <p:spPr>
          <a:xfrm>
            <a:off x="1114343" y="5626278"/>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BF4CC4EA-445D-042E-B468-283F2FCC8375}"/>
                  </a:ext>
                </a:extLst>
              </p:cNvPr>
              <p:cNvSpPr txBox="1"/>
              <p:nvPr/>
            </p:nvSpPr>
            <p:spPr>
              <a:xfrm>
                <a:off x="1083120" y="5168320"/>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p:sp>
            <p:nvSpPr>
              <p:cNvPr id="42" name="TextBox 41">
                <a:extLst>
                  <a:ext uri="{FF2B5EF4-FFF2-40B4-BE49-F238E27FC236}">
                    <a16:creationId xmlns:a16="http://schemas.microsoft.com/office/drawing/2014/main" id="{BF4CC4EA-445D-042E-B468-283F2FCC8375}"/>
                  </a:ext>
                </a:extLst>
              </p:cNvPr>
              <p:cNvSpPr txBox="1">
                <a:spLocks noRot="1" noChangeAspect="1" noMove="1" noResize="1" noEditPoints="1" noAdjustHandles="1" noChangeArrowheads="1" noChangeShapeType="1" noTextEdit="1"/>
              </p:cNvSpPr>
              <p:nvPr/>
            </p:nvSpPr>
            <p:spPr>
              <a:xfrm>
                <a:off x="1083120" y="5168320"/>
                <a:ext cx="971933" cy="369332"/>
              </a:xfrm>
              <a:prstGeom prst="rect">
                <a:avLst/>
              </a:prstGeom>
              <a:blipFill>
                <a:blip r:embed="rId9"/>
                <a:stretch>
                  <a:fillRect l="-7547"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CDE61272-1606-830E-B495-F343B8BC9C3A}"/>
              </a:ext>
            </a:extLst>
          </p:cNvPr>
          <p:cNvCxnSpPr>
            <a:cxnSpLocks/>
          </p:cNvCxnSpPr>
          <p:nvPr/>
        </p:nvCxnSpPr>
        <p:spPr>
          <a:xfrm>
            <a:off x="5454172" y="6217920"/>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7642CF-BF13-3A6B-DBA8-852664B76A51}"/>
                  </a:ext>
                </a:extLst>
              </p:cNvPr>
              <p:cNvSpPr txBox="1"/>
              <p:nvPr/>
            </p:nvSpPr>
            <p:spPr>
              <a:xfrm>
                <a:off x="5102973" y="627991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4" name="TextBox 3">
                <a:extLst>
                  <a:ext uri="{FF2B5EF4-FFF2-40B4-BE49-F238E27FC236}">
                    <a16:creationId xmlns:a16="http://schemas.microsoft.com/office/drawing/2014/main" id="{2C7642CF-BF13-3A6B-DBA8-852664B76A51}"/>
                  </a:ext>
                </a:extLst>
              </p:cNvPr>
              <p:cNvSpPr txBox="1">
                <a:spLocks noRot="1" noChangeAspect="1" noMove="1" noResize="1" noEditPoints="1" noAdjustHandles="1" noChangeArrowheads="1" noChangeShapeType="1" noTextEdit="1"/>
              </p:cNvSpPr>
              <p:nvPr/>
            </p:nvSpPr>
            <p:spPr>
              <a:xfrm>
                <a:off x="5102973" y="6279918"/>
                <a:ext cx="239104" cy="369332"/>
              </a:xfrm>
              <a:prstGeom prst="rect">
                <a:avLst/>
              </a:prstGeom>
              <a:blipFill>
                <a:blip r:embed="rId10"/>
                <a:stretch>
                  <a:fillRect l="-30769" r="-28205" b="-2131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DC17B66-360F-27FF-8D1F-97B319CD9987}"/>
              </a:ext>
            </a:extLst>
          </p:cNvPr>
          <p:cNvCxnSpPr>
            <a:cxnSpLocks/>
          </p:cNvCxnSpPr>
          <p:nvPr/>
        </p:nvCxnSpPr>
        <p:spPr>
          <a:xfrm>
            <a:off x="5454172" y="1270094"/>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39BECE6-A856-F684-DE86-C80C18D8DE68}"/>
                  </a:ext>
                </a:extLst>
              </p:cNvPr>
              <p:cNvSpPr txBox="1"/>
              <p:nvPr/>
            </p:nvSpPr>
            <p:spPr>
              <a:xfrm>
                <a:off x="5102973" y="139230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7" name="TextBox 6">
                <a:extLst>
                  <a:ext uri="{FF2B5EF4-FFF2-40B4-BE49-F238E27FC236}">
                    <a16:creationId xmlns:a16="http://schemas.microsoft.com/office/drawing/2014/main" id="{A39BECE6-A856-F684-DE86-C80C18D8DE68}"/>
                  </a:ext>
                </a:extLst>
              </p:cNvPr>
              <p:cNvSpPr txBox="1">
                <a:spLocks noRot="1" noChangeAspect="1" noMove="1" noResize="1" noEditPoints="1" noAdjustHandles="1" noChangeArrowheads="1" noChangeShapeType="1" noTextEdit="1"/>
              </p:cNvSpPr>
              <p:nvPr/>
            </p:nvSpPr>
            <p:spPr>
              <a:xfrm>
                <a:off x="5102973" y="1392308"/>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9B87015-0234-655F-97F2-240E6B361D98}"/>
              </a:ext>
            </a:extLst>
          </p:cNvPr>
          <p:cNvCxnSpPr>
            <a:cxnSpLocks/>
            <a:endCxn id="5" idx="0"/>
          </p:cNvCxnSpPr>
          <p:nvPr/>
        </p:nvCxnSpPr>
        <p:spPr>
          <a:xfrm>
            <a:off x="9396820" y="1270094"/>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1B6F2B96-BBB6-2599-8859-5E3F1D66AD56}"/>
                  </a:ext>
                </a:extLst>
              </p:cNvPr>
              <p:cNvSpPr txBox="1"/>
              <p:nvPr/>
            </p:nvSpPr>
            <p:spPr>
              <a:xfrm>
                <a:off x="9045620" y="1392308"/>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28" name="TextBox 27">
                <a:extLst>
                  <a:ext uri="{FF2B5EF4-FFF2-40B4-BE49-F238E27FC236}">
                    <a16:creationId xmlns:a16="http://schemas.microsoft.com/office/drawing/2014/main" id="{1B6F2B96-BBB6-2599-8859-5E3F1D66AD56}"/>
                  </a:ext>
                </a:extLst>
              </p:cNvPr>
              <p:cNvSpPr txBox="1">
                <a:spLocks noRot="1" noChangeAspect="1" noMove="1" noResize="1" noEditPoints="1" noAdjustHandles="1" noChangeArrowheads="1" noChangeShapeType="1" noTextEdit="1"/>
              </p:cNvSpPr>
              <p:nvPr/>
            </p:nvSpPr>
            <p:spPr>
              <a:xfrm>
                <a:off x="9045620" y="1392308"/>
                <a:ext cx="239104" cy="369332"/>
              </a:xfrm>
              <a:prstGeom prst="rect">
                <a:avLst/>
              </a:prstGeom>
              <a:blipFill>
                <a:blip r:embed="rId12"/>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703B79-CCB6-F114-B8D3-9F365AA58CF0}"/>
              </a:ext>
            </a:extLst>
          </p:cNvPr>
          <p:cNvCxnSpPr>
            <a:cxnSpLocks/>
            <a:stCxn id="25" idx="2"/>
          </p:cNvCxnSpPr>
          <p:nvPr/>
        </p:nvCxnSpPr>
        <p:spPr>
          <a:xfrm flipH="1">
            <a:off x="2897018" y="6217920"/>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22522C3-01E4-C8C2-67A5-C2D668B8B53E}"/>
                  </a:ext>
                </a:extLst>
              </p:cNvPr>
              <p:cNvSpPr txBox="1"/>
              <p:nvPr/>
            </p:nvSpPr>
            <p:spPr>
              <a:xfrm>
                <a:off x="2545819" y="6279918"/>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p:sp>
            <p:nvSpPr>
              <p:cNvPr id="31" name="TextBox 30">
                <a:extLst>
                  <a:ext uri="{FF2B5EF4-FFF2-40B4-BE49-F238E27FC236}">
                    <a16:creationId xmlns:a16="http://schemas.microsoft.com/office/drawing/2014/main" id="{422522C3-01E4-C8C2-67A5-C2D668B8B53E}"/>
                  </a:ext>
                </a:extLst>
              </p:cNvPr>
              <p:cNvSpPr txBox="1">
                <a:spLocks noRot="1" noChangeAspect="1" noMove="1" noResize="1" noEditPoints="1" noAdjustHandles="1" noChangeArrowheads="1" noChangeShapeType="1" noTextEdit="1"/>
              </p:cNvSpPr>
              <p:nvPr/>
            </p:nvSpPr>
            <p:spPr>
              <a:xfrm>
                <a:off x="2545819" y="6279918"/>
                <a:ext cx="239104" cy="395236"/>
              </a:xfrm>
              <a:prstGeom prst="rect">
                <a:avLst/>
              </a:prstGeom>
              <a:blipFill>
                <a:blip r:embed="rId13"/>
                <a:stretch>
                  <a:fillRect l="-46154" r="-53846" b="-2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57282FF-9837-5EDA-3DFD-F04D8019B52B}"/>
                  </a:ext>
                </a:extLst>
              </p:cNvPr>
              <p:cNvSpPr txBox="1"/>
              <p:nvPr/>
            </p:nvSpPr>
            <p:spPr>
              <a:xfrm>
                <a:off x="6563349" y="3498834"/>
                <a:ext cx="10204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r>
                        <a:rPr lang="en-US" sz="2400" b="1" i="1" smtClean="0">
                          <a:latin typeface="Cambria Math" panose="02040503050406030204" pitchFamily="18" charset="0"/>
                        </a:rPr>
                        <m:t>𝑫</m:t>
                      </m:r>
                    </m:oMath>
                  </m:oMathPara>
                </a14:m>
                <a:endParaRPr lang="en-US" sz="2400" dirty="0"/>
              </a:p>
            </p:txBody>
          </p:sp>
        </mc:Choice>
        <mc:Fallback>
          <p:sp>
            <p:nvSpPr>
              <p:cNvPr id="51" name="TextBox 50">
                <a:extLst>
                  <a:ext uri="{FF2B5EF4-FFF2-40B4-BE49-F238E27FC236}">
                    <a16:creationId xmlns:a16="http://schemas.microsoft.com/office/drawing/2014/main" id="{A57282FF-9837-5EDA-3DFD-F04D8019B52B}"/>
                  </a:ext>
                </a:extLst>
              </p:cNvPr>
              <p:cNvSpPr txBox="1">
                <a:spLocks noRot="1" noChangeAspect="1" noMove="1" noResize="1" noEditPoints="1" noAdjustHandles="1" noChangeArrowheads="1" noChangeShapeType="1" noTextEdit="1"/>
              </p:cNvSpPr>
              <p:nvPr/>
            </p:nvSpPr>
            <p:spPr>
              <a:xfrm>
                <a:off x="6563349" y="3498834"/>
                <a:ext cx="1020408" cy="369332"/>
              </a:xfrm>
              <a:prstGeom prst="rect">
                <a:avLst/>
              </a:prstGeom>
              <a:blipFill>
                <a:blip r:embed="rId14"/>
                <a:stretch>
                  <a:fillRect l="-7186" r="-7186" b="-4918"/>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47E49040-8BAD-C322-42BD-8B7A3D485CC1}"/>
              </a:ext>
            </a:extLst>
          </p:cNvPr>
          <p:cNvSpPr/>
          <p:nvPr/>
        </p:nvSpPr>
        <p:spPr>
          <a:xfrm>
            <a:off x="4436793" y="493302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40EC4B38-DD08-968B-91D5-0E1E2AF7B507}"/>
              </a:ext>
            </a:extLst>
          </p:cNvPr>
          <p:cNvSpPr/>
          <p:nvPr/>
        </p:nvSpPr>
        <p:spPr>
          <a:xfrm>
            <a:off x="4363816" y="4879366"/>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mc:Choice xmlns:a14="http://schemas.microsoft.com/office/drawing/2010/main" Requires="a14">
          <p:sp>
            <p:nvSpPr>
              <p:cNvPr id="20" name="Rectangle: Rounded Corners 19">
                <a:extLst>
                  <a:ext uri="{FF2B5EF4-FFF2-40B4-BE49-F238E27FC236}">
                    <a16:creationId xmlns:a16="http://schemas.microsoft.com/office/drawing/2014/main" id="{74D67EB0-D21D-E365-2184-3B151B7585EB}"/>
                  </a:ext>
                </a:extLst>
              </p:cNvPr>
              <p:cNvSpPr/>
              <p:nvPr/>
            </p:nvSpPr>
            <p:spPr>
              <a:xfrm>
                <a:off x="4576558" y="5072292"/>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p:sp>
            <p:nvSpPr>
              <p:cNvPr id="20" name="Rectangle: Rounded Corners 19">
                <a:extLst>
                  <a:ext uri="{FF2B5EF4-FFF2-40B4-BE49-F238E27FC236}">
                    <a16:creationId xmlns:a16="http://schemas.microsoft.com/office/drawing/2014/main" id="{74D67EB0-D21D-E365-2184-3B151B7585EB}"/>
                  </a:ext>
                </a:extLst>
              </p:cNvPr>
              <p:cNvSpPr>
                <a:spLocks noRot="1" noChangeAspect="1" noMove="1" noResize="1" noEditPoints="1" noAdjustHandles="1" noChangeArrowheads="1" noChangeShapeType="1" noTextEdit="1"/>
              </p:cNvSpPr>
              <p:nvPr/>
            </p:nvSpPr>
            <p:spPr>
              <a:xfrm>
                <a:off x="4576558" y="5072292"/>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29" name="Connector: Curved 28">
            <a:extLst>
              <a:ext uri="{FF2B5EF4-FFF2-40B4-BE49-F238E27FC236}">
                <a16:creationId xmlns:a16="http://schemas.microsoft.com/office/drawing/2014/main" id="{3A2C5E7E-F300-9670-5E88-32C7590C328E}"/>
              </a:ext>
            </a:extLst>
          </p:cNvPr>
          <p:cNvCxnSpPr>
            <a:cxnSpLocks/>
          </p:cNvCxnSpPr>
          <p:nvPr/>
        </p:nvCxnSpPr>
        <p:spPr>
          <a:xfrm rot="16200000" flipH="1">
            <a:off x="6152113" y="5019150"/>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itle 10">
            <a:extLst>
              <a:ext uri="{FF2B5EF4-FFF2-40B4-BE49-F238E27FC236}">
                <a16:creationId xmlns:a16="http://schemas.microsoft.com/office/drawing/2014/main" id="{682111E4-E819-5E51-BB1C-E23E634AFDB7}"/>
              </a:ext>
            </a:extLst>
          </p:cNvPr>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Mosquito population demographic model</a:t>
            </a:r>
          </a:p>
          <a:p>
            <a:r>
              <a:rPr lang="en-US" sz="3200" dirty="0"/>
              <a:t>Phase-type biting rates</a:t>
            </a:r>
            <a:endParaRPr lang="en-US" sz="4800" dirty="0"/>
          </a:p>
        </p:txBody>
      </p:sp>
    </p:spTree>
    <p:extLst>
      <p:ext uri="{BB962C8B-B14F-4D97-AF65-F5344CB8AC3E}">
        <p14:creationId xmlns:p14="http://schemas.microsoft.com/office/powerpoint/2010/main" val="3040227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BC2D8-A3BD-B551-3A45-364E9284CF1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4B77A31-1D79-7655-07E3-3E918E149E3A}"/>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862FBD3-80B9-F2D3-31DB-65A57F38338A}"/>
              </a:ext>
            </a:extLst>
          </p:cNvPr>
          <p:cNvSpPr/>
          <p:nvPr/>
        </p:nvSpPr>
        <p:spPr>
          <a:xfrm>
            <a:off x="4501186" y="41292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22" name="Connector: Elbow 21">
            <a:extLst>
              <a:ext uri="{FF2B5EF4-FFF2-40B4-BE49-F238E27FC236}">
                <a16:creationId xmlns:a16="http://schemas.microsoft.com/office/drawing/2014/main" id="{B0B21DB0-454D-4F12-48DA-2FF7CEEFEC5A}"/>
              </a:ext>
            </a:extLst>
          </p:cNvPr>
          <p:cNvCxnSpPr>
            <a:cxnSpLocks/>
            <a:stCxn id="20" idx="3"/>
            <a:endCxn id="5" idx="3"/>
          </p:cNvCxnSpPr>
          <p:nvPr/>
        </p:nvCxnSpPr>
        <p:spPr>
          <a:xfrm flipV="1">
            <a:off x="6331786" y="1582031"/>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52AD8EE-D647-7BC6-134C-D5DB5B2324BA}"/>
              </a:ext>
            </a:extLst>
          </p:cNvPr>
          <p:cNvGrpSpPr/>
          <p:nvPr/>
        </p:nvGrpSpPr>
        <p:grpSpPr>
          <a:xfrm>
            <a:off x="8520339" y="1009216"/>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BEBC3757-A15B-5A19-F9C0-51121D6E4EC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p:sp>
              <p:nvSpPr>
                <p:cNvPr id="5" name="Rectangle: Rounded Corners 4">
                  <a:extLst>
                    <a:ext uri="{FF2B5EF4-FFF2-40B4-BE49-F238E27FC236}">
                      <a16:creationId xmlns:a16="http://schemas.microsoft.com/office/drawing/2014/main" id="{BEBC3757-A15B-5A19-F9C0-51121D6E4EC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530E43A-1F84-F86D-A8A6-EB784F3D754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D0956F3-D0D9-5585-255D-E91BA470E38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E776F93D-CC37-603E-2702-EC31CCF2CCDE}"/>
                  </a:ext>
                </a:extLst>
              </p:cNvPr>
              <p:cNvSpPr/>
              <p:nvPr/>
            </p:nvSpPr>
            <p:spPr>
              <a:xfrm>
                <a:off x="4576558" y="1009216"/>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E776F93D-CC37-603E-2702-EC31CCF2CCDE}"/>
                  </a:ext>
                </a:extLst>
              </p:cNvPr>
              <p:cNvSpPr>
                <a:spLocks noRot="1" noChangeAspect="1" noMove="1" noResize="1" noEditPoints="1" noAdjustHandles="1" noChangeArrowheads="1" noChangeShapeType="1" noTextEdit="1"/>
              </p:cNvSpPr>
              <p:nvPr/>
            </p:nvSpPr>
            <p:spPr>
              <a:xfrm>
                <a:off x="4576558" y="1009216"/>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8B874CCF-3225-D7F7-D4E3-A22F7F507E18}"/>
              </a:ext>
            </a:extLst>
          </p:cNvPr>
          <p:cNvSpPr/>
          <p:nvPr/>
        </p:nvSpPr>
        <p:spPr>
          <a:xfrm>
            <a:off x="10211232" y="4478348"/>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4E9F857B-BB15-D302-1ADB-61B5746FBE2B}"/>
              </a:ext>
            </a:extLst>
          </p:cNvPr>
          <p:cNvCxnSpPr>
            <a:cxnSpLocks/>
            <a:stCxn id="5" idx="1"/>
            <a:endCxn id="78" idx="3"/>
          </p:cNvCxnSpPr>
          <p:nvPr/>
        </p:nvCxnSpPr>
        <p:spPr>
          <a:xfrm flipH="1" flipV="1">
            <a:off x="6331786" y="1582030"/>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972F6B9-F36E-CF96-AD18-38FD5E016614}"/>
              </a:ext>
            </a:extLst>
          </p:cNvPr>
          <p:cNvCxnSpPr>
            <a:cxnSpLocks/>
            <a:stCxn id="78" idx="2"/>
            <a:endCxn id="20" idx="0"/>
          </p:cNvCxnSpPr>
          <p:nvPr/>
        </p:nvCxnSpPr>
        <p:spPr>
          <a:xfrm>
            <a:off x="5454172" y="2154844"/>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C9C49EA-F565-C84F-C8A1-92913F20FAE1}"/>
              </a:ext>
            </a:extLst>
          </p:cNvPr>
          <p:cNvSpPr/>
          <p:nvPr/>
        </p:nvSpPr>
        <p:spPr>
          <a:xfrm>
            <a:off x="4576557" y="42104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EB1AB8C-14DF-37BE-96D5-EFE598D1C656}"/>
              </a:ext>
            </a:extLst>
          </p:cNvPr>
          <p:cNvSpPr/>
          <p:nvPr/>
        </p:nvSpPr>
        <p:spPr>
          <a:xfrm>
            <a:off x="6038058" y="417055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5E3823E-A9E8-1BA6-3CA8-CC18FF80A4B4}"/>
                  </a:ext>
                </a:extLst>
              </p:cNvPr>
              <p:cNvSpPr txBox="1"/>
              <p:nvPr/>
            </p:nvSpPr>
            <p:spPr>
              <a:xfrm>
                <a:off x="7781471" y="4296645"/>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p:sp>
            <p:nvSpPr>
              <p:cNvPr id="35" name="TextBox 34">
                <a:extLst>
                  <a:ext uri="{FF2B5EF4-FFF2-40B4-BE49-F238E27FC236}">
                    <a16:creationId xmlns:a16="http://schemas.microsoft.com/office/drawing/2014/main" id="{45E3823E-A9E8-1BA6-3CA8-CC18FF80A4B4}"/>
                  </a:ext>
                </a:extLst>
              </p:cNvPr>
              <p:cNvSpPr txBox="1">
                <a:spLocks noRot="1" noChangeAspect="1" noMove="1" noResize="1" noEditPoints="1" noAdjustHandles="1" noChangeArrowheads="1" noChangeShapeType="1" noTextEdit="1"/>
              </p:cNvSpPr>
              <p:nvPr/>
            </p:nvSpPr>
            <p:spPr>
              <a:xfrm>
                <a:off x="7781471" y="4296645"/>
                <a:ext cx="980076" cy="41652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080AA95B-768F-7F2E-A708-0934F72B29BC}"/>
                  </a:ext>
                </a:extLst>
              </p:cNvPr>
              <p:cNvSpPr txBox="1"/>
              <p:nvPr/>
            </p:nvSpPr>
            <p:spPr>
              <a:xfrm>
                <a:off x="4960819" y="2991583"/>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080AA95B-768F-7F2E-A708-0934F72B29BC}"/>
                  </a:ext>
                </a:extLst>
              </p:cNvPr>
              <p:cNvSpPr txBox="1">
                <a:spLocks noRot="1" noChangeAspect="1" noMove="1" noResize="1" noEditPoints="1" noAdjustHandles="1" noChangeArrowheads="1" noChangeShapeType="1" noTextEdit="1"/>
              </p:cNvSpPr>
              <p:nvPr/>
            </p:nvSpPr>
            <p:spPr>
              <a:xfrm>
                <a:off x="4960819" y="2991583"/>
                <a:ext cx="381258"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5ED9C47-5333-7A47-9723-6D5F4A350CAD}"/>
                  </a:ext>
                </a:extLst>
              </p:cNvPr>
              <p:cNvSpPr txBox="1"/>
              <p:nvPr/>
            </p:nvSpPr>
            <p:spPr>
              <a:xfrm>
                <a:off x="7236235" y="1013287"/>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A5ED9C47-5333-7A47-9723-6D5F4A350CAD}"/>
                  </a:ext>
                </a:extLst>
              </p:cNvPr>
              <p:cNvSpPr txBox="1">
                <a:spLocks noRot="1" noChangeAspect="1" noMove="1" noResize="1" noEditPoints="1" noAdjustHandles="1" noChangeArrowheads="1" noChangeShapeType="1" noTextEdit="1"/>
              </p:cNvSpPr>
              <p:nvPr/>
            </p:nvSpPr>
            <p:spPr>
              <a:xfrm>
                <a:off x="7236235" y="1013287"/>
                <a:ext cx="379656" cy="369332"/>
              </a:xfrm>
              <a:prstGeom prst="rect">
                <a:avLst/>
              </a:prstGeom>
              <a:blipFill>
                <a:blip r:embed="rId6"/>
                <a:stretch>
                  <a:fillRect l="-19355" r="-4839" b="-21311"/>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A2D2A1C9-3A29-C98C-0AE0-E39F06DA9FBC}"/>
              </a:ext>
            </a:extLst>
          </p:cNvPr>
          <p:cNvCxnSpPr>
            <a:cxnSpLocks/>
          </p:cNvCxnSpPr>
          <p:nvPr/>
        </p:nvCxnSpPr>
        <p:spPr>
          <a:xfrm>
            <a:off x="5454172" y="5343282"/>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4541ACF-D1B7-4CFA-56BC-33644FC44C50}"/>
                  </a:ext>
                </a:extLst>
              </p:cNvPr>
              <p:cNvSpPr txBox="1"/>
              <p:nvPr/>
            </p:nvSpPr>
            <p:spPr>
              <a:xfrm>
                <a:off x="5102973" y="5405280"/>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4" name="TextBox 3">
                <a:extLst>
                  <a:ext uri="{FF2B5EF4-FFF2-40B4-BE49-F238E27FC236}">
                    <a16:creationId xmlns:a16="http://schemas.microsoft.com/office/drawing/2014/main" id="{94541ACF-D1B7-4CFA-56BC-33644FC44C50}"/>
                  </a:ext>
                </a:extLst>
              </p:cNvPr>
              <p:cNvSpPr txBox="1">
                <a:spLocks noRot="1" noChangeAspect="1" noMove="1" noResize="1" noEditPoints="1" noAdjustHandles="1" noChangeArrowheads="1" noChangeShapeType="1" noTextEdit="1"/>
              </p:cNvSpPr>
              <p:nvPr/>
            </p:nvSpPr>
            <p:spPr>
              <a:xfrm>
                <a:off x="5102973" y="5405280"/>
                <a:ext cx="239104" cy="369332"/>
              </a:xfrm>
              <a:prstGeom prst="rect">
                <a:avLst/>
              </a:prstGeom>
              <a:blipFill>
                <a:blip r:embed="rId7"/>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5244727-72E9-59BB-9A37-D03D8A78A39F}"/>
              </a:ext>
            </a:extLst>
          </p:cNvPr>
          <p:cNvCxnSpPr>
            <a:cxnSpLocks/>
          </p:cNvCxnSpPr>
          <p:nvPr/>
        </p:nvCxnSpPr>
        <p:spPr>
          <a:xfrm>
            <a:off x="5454172" y="395456"/>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218500D-AE7B-D773-1E1F-C64DFE735B55}"/>
                  </a:ext>
                </a:extLst>
              </p:cNvPr>
              <p:cNvSpPr txBox="1"/>
              <p:nvPr/>
            </p:nvSpPr>
            <p:spPr>
              <a:xfrm>
                <a:off x="5102973" y="517670"/>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7" name="TextBox 6">
                <a:extLst>
                  <a:ext uri="{FF2B5EF4-FFF2-40B4-BE49-F238E27FC236}">
                    <a16:creationId xmlns:a16="http://schemas.microsoft.com/office/drawing/2014/main" id="{2218500D-AE7B-D773-1E1F-C64DFE735B55}"/>
                  </a:ext>
                </a:extLst>
              </p:cNvPr>
              <p:cNvSpPr txBox="1">
                <a:spLocks noRot="1" noChangeAspect="1" noMove="1" noResize="1" noEditPoints="1" noAdjustHandles="1" noChangeArrowheads="1" noChangeShapeType="1" noTextEdit="1"/>
              </p:cNvSpPr>
              <p:nvPr/>
            </p:nvSpPr>
            <p:spPr>
              <a:xfrm>
                <a:off x="5102973" y="517670"/>
                <a:ext cx="239104" cy="369332"/>
              </a:xfrm>
              <a:prstGeom prst="rect">
                <a:avLst/>
              </a:prstGeom>
              <a:blipFill>
                <a:blip r:embed="rId8"/>
                <a:stretch>
                  <a:fillRect l="-30769" r="-28205" b="-19672"/>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D2A8E2C-C287-6A39-6E72-928ED729D155}"/>
              </a:ext>
            </a:extLst>
          </p:cNvPr>
          <p:cNvCxnSpPr>
            <a:cxnSpLocks/>
            <a:endCxn id="5" idx="0"/>
          </p:cNvCxnSpPr>
          <p:nvPr/>
        </p:nvCxnSpPr>
        <p:spPr>
          <a:xfrm>
            <a:off x="9396820" y="395456"/>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6EC92BE-A87A-8963-3CD7-AAB584336318}"/>
                  </a:ext>
                </a:extLst>
              </p:cNvPr>
              <p:cNvSpPr txBox="1"/>
              <p:nvPr/>
            </p:nvSpPr>
            <p:spPr>
              <a:xfrm>
                <a:off x="9045620" y="517670"/>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28" name="TextBox 27">
                <a:extLst>
                  <a:ext uri="{FF2B5EF4-FFF2-40B4-BE49-F238E27FC236}">
                    <a16:creationId xmlns:a16="http://schemas.microsoft.com/office/drawing/2014/main" id="{26EC92BE-A87A-8963-3CD7-AAB584336318}"/>
                  </a:ext>
                </a:extLst>
              </p:cNvPr>
              <p:cNvSpPr txBox="1">
                <a:spLocks noRot="1" noChangeAspect="1" noMove="1" noResize="1" noEditPoints="1" noAdjustHandles="1" noChangeArrowheads="1" noChangeShapeType="1" noTextEdit="1"/>
              </p:cNvSpPr>
              <p:nvPr/>
            </p:nvSpPr>
            <p:spPr>
              <a:xfrm>
                <a:off x="9045620" y="517670"/>
                <a:ext cx="239104" cy="369332"/>
              </a:xfrm>
              <a:prstGeom prst="rect">
                <a:avLst/>
              </a:prstGeom>
              <a:blipFill>
                <a:blip r:embed="rId9"/>
                <a:stretch>
                  <a:fillRect l="-33333" r="-25641" b="-19672"/>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784E53FC-4FE7-4247-3ABB-A4A9E5079942}"/>
              </a:ext>
            </a:extLst>
          </p:cNvPr>
          <p:cNvSpPr/>
          <p:nvPr/>
        </p:nvSpPr>
        <p:spPr>
          <a:xfrm>
            <a:off x="4436793" y="405838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7CAACAE1-AE5E-38F5-1D47-D2DF7CD40F84}"/>
              </a:ext>
            </a:extLst>
          </p:cNvPr>
          <p:cNvSpPr/>
          <p:nvPr/>
        </p:nvSpPr>
        <p:spPr>
          <a:xfrm>
            <a:off x="4363816" y="400472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mc:Choice xmlns:a14="http://schemas.microsoft.com/office/drawing/2010/main" Requires="a14">
          <p:sp>
            <p:nvSpPr>
              <p:cNvPr id="20" name="Rectangle: Rounded Corners 19">
                <a:extLst>
                  <a:ext uri="{FF2B5EF4-FFF2-40B4-BE49-F238E27FC236}">
                    <a16:creationId xmlns:a16="http://schemas.microsoft.com/office/drawing/2014/main" id="{C36AC422-D718-DF3F-F9ED-B718647AA8A9}"/>
                  </a:ext>
                </a:extLst>
              </p:cNvPr>
              <p:cNvSpPr/>
              <p:nvPr/>
            </p:nvSpPr>
            <p:spPr>
              <a:xfrm>
                <a:off x="4576558" y="4197654"/>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p:sp>
            <p:nvSpPr>
              <p:cNvPr id="20" name="Rectangle: Rounded Corners 19">
                <a:extLst>
                  <a:ext uri="{FF2B5EF4-FFF2-40B4-BE49-F238E27FC236}">
                    <a16:creationId xmlns:a16="http://schemas.microsoft.com/office/drawing/2014/main" id="{C36AC422-D718-DF3F-F9ED-B718647AA8A9}"/>
                  </a:ext>
                </a:extLst>
              </p:cNvPr>
              <p:cNvSpPr>
                <a:spLocks noRot="1" noChangeAspect="1" noMove="1" noResize="1" noEditPoints="1" noAdjustHandles="1" noChangeArrowheads="1" noChangeShapeType="1" noTextEdit="1"/>
              </p:cNvSpPr>
              <p:nvPr/>
            </p:nvSpPr>
            <p:spPr>
              <a:xfrm>
                <a:off x="4576558" y="4197654"/>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38595C3-DFC7-FC75-D3EB-531A34E1471F}"/>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B248A51-C1CC-BBEE-3EE6-4079B81F8403}"/>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4B26659C-63C7-ED81-D2C7-F0FDEA7FEAE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11"/>
                  <a:stretch>
                    <a:fillRect/>
                  </a:stretch>
                </a:blipFill>
                <a:ln w="38100">
                  <a:solidFill>
                    <a:schemeClr val="tx1"/>
                  </a:solid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A62A93D9-2C50-E964-46FA-991EF7220D5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1CC1DE7-08C4-73A3-2FA4-6348949B8FE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FC4663C-8E54-FAF7-D4B0-AD9808031561}"/>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4" name="TextBox 33">
                <a:extLst>
                  <a:ext uri="{FF2B5EF4-FFF2-40B4-BE49-F238E27FC236}">
                    <a16:creationId xmlns:a16="http://schemas.microsoft.com/office/drawing/2014/main" id="{3FC4663C-8E54-FAF7-D4B0-AD9808031561}"/>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12"/>
                <a:stretch>
                  <a:fillRect l="-22807" r="-12281" b="-24615"/>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7651111-1E76-F430-47CE-6C403CB30EF6}"/>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D866757-3D05-78B6-E532-86C39A33F77D}"/>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p:sp>
            <p:nvSpPr>
              <p:cNvPr id="41" name="TextBox 40">
                <a:extLst>
                  <a:ext uri="{FF2B5EF4-FFF2-40B4-BE49-F238E27FC236}">
                    <a16:creationId xmlns:a16="http://schemas.microsoft.com/office/drawing/2014/main" id="{7D866757-3D05-78B6-E532-86C39A33F77D}"/>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3"/>
                <a:stretch>
                  <a:fillRect l="-7500" b="-28333"/>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011AE438-A520-29D9-2350-D021D466DD0A}"/>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FAC181C-A993-71AD-AB17-86EB4A514033}"/>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p:sp>
            <p:nvSpPr>
              <p:cNvPr id="44" name="TextBox 43">
                <a:extLst>
                  <a:ext uri="{FF2B5EF4-FFF2-40B4-BE49-F238E27FC236}">
                    <a16:creationId xmlns:a16="http://schemas.microsoft.com/office/drawing/2014/main" id="{0FAC181C-A993-71AD-AB17-86EB4A514033}"/>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5805EC42-FE84-7AF1-8380-CB93E1A4C11D}"/>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46" name="Connector: Curved 45">
            <a:extLst>
              <a:ext uri="{FF2B5EF4-FFF2-40B4-BE49-F238E27FC236}">
                <a16:creationId xmlns:a16="http://schemas.microsoft.com/office/drawing/2014/main" id="{5F094C83-F09E-630E-FEA6-9E781CECEA3D}"/>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3ADB3B04-3817-D03E-5F4E-F6B05FCECE33}"/>
                  </a:ext>
                </a:extLst>
              </p:cNvPr>
              <p:cNvSpPr txBox="1"/>
              <p:nvPr/>
            </p:nvSpPr>
            <p:spPr>
              <a:xfrm>
                <a:off x="320583" y="517670"/>
                <a:ext cx="3577240" cy="1870961"/>
              </a:xfrm>
              <a:prstGeom prst="rect">
                <a:avLst/>
              </a:prstGeom>
              <a:noFill/>
            </p:spPr>
            <p:txBody>
              <a:bodyPr wrap="square">
                <a:spAutoFit/>
              </a:bodyPr>
              <a:lstStyle/>
              <a:p>
                <a:r>
                  <a:rPr lang="en-US" sz="2800" b="1" u="sng" dirty="0">
                    <a:latin typeface="+mj-lt"/>
                  </a:rPr>
                  <a:t>Average</a:t>
                </a:r>
                <a:r>
                  <a:rPr lang="en-US" sz="2800" b="1" dirty="0">
                    <a:latin typeface="+mj-lt"/>
                  </a:rPr>
                  <a:t> </a:t>
                </a:r>
                <a:r>
                  <a:rPr lang="en-US" sz="2800" dirty="0">
                    <a:latin typeface="+mj-lt"/>
                  </a:rPr>
                  <a:t>biting stage duration:</a:t>
                </a:r>
              </a:p>
              <a:p>
                <a:endParaRPr lang="en-US" sz="2800" dirty="0">
                  <a:latin typeface="+mj-lt"/>
                </a:endParaRPr>
              </a:p>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𝜃</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e>
                        <m:sup>
                          <m:r>
                            <a:rPr lang="en-US" sz="2800" b="0" i="1" smtClean="0">
                              <a:latin typeface="Cambria Math" panose="02040503050406030204" pitchFamily="18" charset="0"/>
                            </a:rPr>
                            <m:t>𝑇</m:t>
                          </m:r>
                        </m:sup>
                      </m:sSup>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1" i="1" smtClean="0">
                                  <a:latin typeface="Cambria Math" panose="02040503050406030204" pitchFamily="18" charset="0"/>
                                </a:rPr>
                                <m:t>𝑨</m:t>
                              </m:r>
                            </m:e>
                          </m:d>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oMath>
                  </m:oMathPara>
                </a14:m>
                <a:endParaRPr lang="en-US" sz="2800" dirty="0">
                  <a:latin typeface="+mj-lt"/>
                </a:endParaRPr>
              </a:p>
            </p:txBody>
          </p:sp>
        </mc:Choice>
        <mc:Fallback>
          <p:sp>
            <p:nvSpPr>
              <p:cNvPr id="50" name="TextBox 49">
                <a:extLst>
                  <a:ext uri="{FF2B5EF4-FFF2-40B4-BE49-F238E27FC236}">
                    <a16:creationId xmlns:a16="http://schemas.microsoft.com/office/drawing/2014/main" id="{3ADB3B04-3817-D03E-5F4E-F6B05FCECE33}"/>
                  </a:ext>
                </a:extLst>
              </p:cNvPr>
              <p:cNvSpPr txBox="1">
                <a:spLocks noRot="1" noChangeAspect="1" noMove="1" noResize="1" noEditPoints="1" noAdjustHandles="1" noChangeArrowheads="1" noChangeShapeType="1" noTextEdit="1"/>
              </p:cNvSpPr>
              <p:nvPr/>
            </p:nvSpPr>
            <p:spPr>
              <a:xfrm>
                <a:off x="320583" y="517670"/>
                <a:ext cx="3577240" cy="1870961"/>
              </a:xfrm>
              <a:prstGeom prst="rect">
                <a:avLst/>
              </a:prstGeom>
              <a:blipFill>
                <a:blip r:embed="rId15"/>
                <a:stretch>
                  <a:fillRect l="-3584" t="-3583"/>
                </a:stretch>
              </a:blipFill>
            </p:spPr>
            <p:txBody>
              <a:bodyPr/>
              <a:lstStyle/>
              <a:p>
                <a:r>
                  <a:rPr lang="en-US">
                    <a:noFill/>
                  </a:rPr>
                  <a:t> </a:t>
                </a:r>
              </a:p>
            </p:txBody>
          </p:sp>
        </mc:Fallback>
      </mc:AlternateContent>
    </p:spTree>
    <p:extLst>
      <p:ext uri="{BB962C8B-B14F-4D97-AF65-F5344CB8AC3E}">
        <p14:creationId xmlns:p14="http://schemas.microsoft.com/office/powerpoint/2010/main" val="19099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CD83BB-2932-07E2-74BA-C56928BD1127}"/>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9" name="TextBox 48">
                <a:extLst>
                  <a:ext uri="{FF2B5EF4-FFF2-40B4-BE49-F238E27FC236}">
                    <a16:creationId xmlns:a16="http://schemas.microsoft.com/office/drawing/2014/main" id="{D2CD83BB-2932-07E2-74BA-C56928BD1127}"/>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8567EC8-34DD-8534-88EA-1EA123A5D3CF}"/>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9B6A3-08EF-B359-AE82-3202ACF5EE58}"/>
                  </a:ext>
                </a:extLst>
              </p:cNvPr>
              <p:cNvSpPr txBox="1"/>
              <p:nvPr/>
            </p:nvSpPr>
            <p:spPr>
              <a:xfrm>
                <a:off x="10729704" y="430224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58" name="TextBox 57">
                <a:extLst>
                  <a:ext uri="{FF2B5EF4-FFF2-40B4-BE49-F238E27FC236}">
                    <a16:creationId xmlns:a16="http://schemas.microsoft.com/office/drawing/2014/main" id="{3D49B6A3-08EF-B359-AE82-3202ACF5EE58}"/>
                  </a:ext>
                </a:extLst>
              </p:cNvPr>
              <p:cNvSpPr txBox="1">
                <a:spLocks noRot="1" noChangeAspect="1" noMove="1" noResize="1" noEditPoints="1" noAdjustHandles="1" noChangeArrowheads="1" noChangeShapeType="1" noTextEdit="1"/>
              </p:cNvSpPr>
              <p:nvPr/>
            </p:nvSpPr>
            <p:spPr>
              <a:xfrm>
                <a:off x="10729704" y="4302244"/>
                <a:ext cx="266098" cy="369332"/>
              </a:xfrm>
              <a:prstGeom prst="rect">
                <a:avLst/>
              </a:prstGeom>
              <a:blipFill>
                <a:blip r:embed="rId4"/>
                <a:stretch>
                  <a:fillRect l="-27273" r="-27273" b="-5000"/>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02217A0-3B9E-0C72-2CA8-9117E8687854}"/>
              </a:ext>
            </a:extLst>
          </p:cNvPr>
          <p:cNvPicPr>
            <a:picLocks noChangeAspect="1"/>
          </p:cNvPicPr>
          <p:nvPr/>
        </p:nvPicPr>
        <p:blipFill>
          <a:blip r:embed="rId5"/>
          <a:stretch>
            <a:fillRect/>
          </a:stretch>
        </p:blipFill>
        <p:spPr>
          <a:xfrm>
            <a:off x="6938184" y="4123659"/>
            <a:ext cx="4590686" cy="701101"/>
          </a:xfrm>
          <a:prstGeom prst="rect">
            <a:avLst/>
          </a:prstGeom>
        </p:spPr>
      </p:pic>
      <p:sp>
        <p:nvSpPr>
          <p:cNvPr id="62" name="Title 1">
            <a:extLst>
              <a:ext uri="{FF2B5EF4-FFF2-40B4-BE49-F238E27FC236}">
                <a16:creationId xmlns:a16="http://schemas.microsoft.com/office/drawing/2014/main" id="{ECB3478A-0DD5-FBDD-B11F-280C15971368}"/>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63" name="TextBox 62">
            <a:extLst>
              <a:ext uri="{FF2B5EF4-FFF2-40B4-BE49-F238E27FC236}">
                <a16:creationId xmlns:a16="http://schemas.microsoft.com/office/drawing/2014/main" id="{C1F8F2D5-B01F-8849-11FD-1E440EC59FF1}"/>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3924-AA49-AC99-8A28-76F51ADBF3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55A5EA-A40B-4BF4-6970-3384366ECCA3}"/>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33BAEB18-8A06-3AE1-E226-59AA6927FDA6}"/>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E52A671C-3CD6-B428-626A-BFB0D1C9E9D5}"/>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26" name="TextBox 25">
            <a:extLst>
              <a:ext uri="{FF2B5EF4-FFF2-40B4-BE49-F238E27FC236}">
                <a16:creationId xmlns:a16="http://schemas.microsoft.com/office/drawing/2014/main" id="{B1349858-FDB1-2215-7ABD-4D2C40BC76D5}"/>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CC24C4-A169-1A31-3941-413B327212A5}"/>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2" name="TextBox 1">
                <a:extLst>
                  <a:ext uri="{FF2B5EF4-FFF2-40B4-BE49-F238E27FC236}">
                    <a16:creationId xmlns:a16="http://schemas.microsoft.com/office/drawing/2014/main" id="{58CC24C4-A169-1A31-3941-413B327212A5}"/>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0B4776-87E0-5CB7-EABA-ADD812A28EB8}"/>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 name="TextBox 3">
                <a:extLst>
                  <a:ext uri="{FF2B5EF4-FFF2-40B4-BE49-F238E27FC236}">
                    <a16:creationId xmlns:a16="http://schemas.microsoft.com/office/drawing/2014/main" id="{ED0B4776-87E0-5CB7-EABA-ADD812A28EB8}"/>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ADC2-2959-8395-AB92-5A2C34C9026E}"/>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5" name="TextBox 4">
                <a:extLst>
                  <a:ext uri="{FF2B5EF4-FFF2-40B4-BE49-F238E27FC236}">
                    <a16:creationId xmlns:a16="http://schemas.microsoft.com/office/drawing/2014/main" id="{2ED9ADC2-2959-8395-AB92-5A2C34C9026E}"/>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57696C-E1BE-B506-08AF-F4E450FB3CD6}"/>
              </a:ext>
            </a:extLst>
          </p:cNvPr>
          <p:cNvPicPr>
            <a:picLocks noChangeAspect="1"/>
          </p:cNvPicPr>
          <p:nvPr/>
        </p:nvPicPr>
        <p:blipFill>
          <a:blip r:embed="rId4"/>
          <a:stretch>
            <a:fillRect/>
          </a:stretch>
        </p:blipFill>
        <p:spPr>
          <a:xfrm>
            <a:off x="6938184" y="4123659"/>
            <a:ext cx="4590686" cy="701101"/>
          </a:xfrm>
          <a:prstGeom prst="rect">
            <a:avLst/>
          </a:prstGeom>
        </p:spPr>
      </p:pic>
      <p:pic>
        <p:nvPicPr>
          <p:cNvPr id="9" name="Picture 8">
            <a:extLst>
              <a:ext uri="{FF2B5EF4-FFF2-40B4-BE49-F238E27FC236}">
                <a16:creationId xmlns:a16="http://schemas.microsoft.com/office/drawing/2014/main" id="{1097F150-9231-C065-158B-F025F1EF8652}"/>
              </a:ext>
            </a:extLst>
          </p:cNvPr>
          <p:cNvPicPr>
            <a:picLocks noChangeAspect="1"/>
          </p:cNvPicPr>
          <p:nvPr/>
        </p:nvPicPr>
        <p:blipFill>
          <a:blip r:embed="rId5"/>
          <a:stretch>
            <a:fillRect/>
          </a:stretch>
        </p:blipFill>
        <p:spPr>
          <a:xfrm>
            <a:off x="10655123" y="4306824"/>
            <a:ext cx="414564" cy="384081"/>
          </a:xfrm>
          <a:prstGeom prst="rect">
            <a:avLst/>
          </a:prstGeom>
        </p:spPr>
      </p:pic>
    </p:spTree>
    <p:extLst>
      <p:ext uri="{BB962C8B-B14F-4D97-AF65-F5344CB8AC3E}">
        <p14:creationId xmlns:p14="http://schemas.microsoft.com/office/powerpoint/2010/main" val="3590927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314C-5B6F-8B17-10E3-6BAB68D9D0B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A703E4A-8622-A40F-F77D-133F6C793015}"/>
                  </a:ext>
                </a:extLst>
              </p:cNvPr>
              <p:cNvSpPr txBox="1"/>
              <p:nvPr/>
            </p:nvSpPr>
            <p:spPr>
              <a:xfrm>
                <a:off x="708991" y="2083904"/>
                <a:ext cx="7560366" cy="2591863"/>
              </a:xfrm>
              <a:prstGeom prst="rect">
                <a:avLst/>
              </a:prstGeom>
              <a:noFill/>
            </p:spPr>
            <p:txBody>
              <a:bodyPr wrap="square" lIns="0" tIns="0" rIns="0" bIns="0"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i="1">
                        <a:latin typeface="Cambria Math" panose="02040503050406030204" pitchFamily="18" charset="0"/>
                      </a:rPr>
                      <m:t>𝐽</m:t>
                    </m:r>
                    <m:r>
                      <a:rPr lang="en-US" sz="2800" i="1">
                        <a:latin typeface="Cambria Math" panose="02040503050406030204" pitchFamily="18" charset="0"/>
                      </a:rPr>
                      <m:t>=</m:t>
                    </m:r>
                    <m:r>
                      <a:rPr lang="en-US" sz="2800" b="0" i="1" smtClean="0">
                        <a:latin typeface="Cambria Math" panose="02040503050406030204" pitchFamily="18" charset="0"/>
                      </a:rPr>
                      <m:t>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𝐽</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e>
                    </m:d>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r>
                      <a:rPr lang="en-US" sz="2800" b="0" i="1" smtClean="0">
                        <a:latin typeface="Cambria Math" panose="02040503050406030204" pitchFamily="18" charset="0"/>
                      </a:rPr>
                      <m:t>𝜇</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𝑉</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1" i="1" smtClean="0">
                                <a:latin typeface="Cambria Math" panose="02040503050406030204" pitchFamily="18" charset="0"/>
                              </a:rPr>
                              <m:t>𝑨</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e>
                        </m:d>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𝑉</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𝑅</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𝑅</m:t>
                    </m:r>
                  </m:oMath>
                </a14:m>
                <a:r>
                  <a:rPr lang="en-US" sz="2800" i="1" dirty="0">
                    <a:latin typeface="Cambria Math" panose="02040503050406030204" pitchFamily="18" charset="0"/>
                  </a:rPr>
                  <a:t> </a:t>
                </a:r>
              </a:p>
            </p:txBody>
          </p:sp>
        </mc:Choice>
        <mc:Fallback>
          <p:sp>
            <p:nvSpPr>
              <p:cNvPr id="3" name="TextBox 2">
                <a:extLst>
                  <a:ext uri="{FF2B5EF4-FFF2-40B4-BE49-F238E27FC236}">
                    <a16:creationId xmlns:a16="http://schemas.microsoft.com/office/drawing/2014/main" id="{8A703E4A-8622-A40F-F77D-133F6C793015}"/>
                  </a:ext>
                </a:extLst>
              </p:cNvPr>
              <p:cNvSpPr txBox="1">
                <a:spLocks noRot="1" noChangeAspect="1" noMove="1" noResize="1" noEditPoints="1" noAdjustHandles="1" noChangeArrowheads="1" noChangeShapeType="1" noTextEdit="1"/>
              </p:cNvSpPr>
              <p:nvPr/>
            </p:nvSpPr>
            <p:spPr>
              <a:xfrm>
                <a:off x="708991" y="2083904"/>
                <a:ext cx="7560366" cy="2591863"/>
              </a:xfrm>
              <a:prstGeom prst="rect">
                <a:avLst/>
              </a:prstGeom>
              <a:blipFill>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30842C25-D4F6-0F2E-0E99-B4968EDBF480}"/>
              </a:ext>
            </a:extLst>
          </p:cNvPr>
          <p:cNvSpPr>
            <a:spLocks noGrp="1"/>
          </p:cNvSpPr>
          <p:nvPr>
            <p:ph type="title"/>
          </p:nvPr>
        </p:nvSpPr>
        <p:spPr>
          <a:xfrm>
            <a:off x="0" y="0"/>
            <a:ext cx="10515600" cy="1325563"/>
          </a:xfrm>
        </p:spPr>
        <p:txBody>
          <a:bodyPr/>
          <a:lstStyle/>
          <a:p>
            <a:r>
              <a:rPr lang="en-US" dirty="0"/>
              <a:t>Base mosquito demographic model</a:t>
            </a:r>
          </a:p>
        </p:txBody>
      </p:sp>
    </p:spTree>
    <p:extLst>
      <p:ext uri="{BB962C8B-B14F-4D97-AF65-F5344CB8AC3E}">
        <p14:creationId xmlns:p14="http://schemas.microsoft.com/office/powerpoint/2010/main" val="3355602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 </a:t>
            </a:r>
            <a:r>
              <a:rPr lang="en-US" sz="2400" i="1" dirty="0"/>
              <a:t>Mosquito population persistence</a:t>
            </a:r>
          </a:p>
          <a:p>
            <a:r>
              <a:rPr lang="en-US" sz="2400" dirty="0"/>
              <a:t>The mosquito population persists if and only if the basic offspring number,     , is greater than one.</a:t>
            </a:r>
          </a:p>
        </p:txBody>
      </p:sp>
      <p:sp>
        <p:nvSpPr>
          <p:cNvPr id="4" name="Right Brace 3">
            <a:extLst>
              <a:ext uri="{FF2B5EF4-FFF2-40B4-BE49-F238E27FC236}">
                <a16:creationId xmlns:a16="http://schemas.microsoft.com/office/drawing/2014/main" id="{2B508D14-BE3B-1476-DFDA-E426E2D54E9A}"/>
              </a:ext>
            </a:extLst>
          </p:cNvPr>
          <p:cNvSpPr/>
          <p:nvPr/>
        </p:nvSpPr>
        <p:spPr>
          <a:xfrm rot="5400000">
            <a:off x="1984487" y="1774707"/>
            <a:ext cx="369331" cy="273051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D4CDD8B-92EA-DB38-5C3B-92B689D3D985}"/>
              </a:ext>
            </a:extLst>
          </p:cNvPr>
          <p:cNvSpPr txBox="1"/>
          <p:nvPr/>
        </p:nvSpPr>
        <p:spPr>
          <a:xfrm>
            <a:off x="352372" y="3266666"/>
            <a:ext cx="3275127" cy="369332"/>
          </a:xfrm>
          <a:prstGeom prst="rect">
            <a:avLst/>
          </a:prstGeom>
          <a:noFill/>
        </p:spPr>
        <p:txBody>
          <a:bodyPr wrap="none" rtlCol="0">
            <a:spAutoFit/>
          </a:bodyPr>
          <a:lstStyle/>
          <a:p>
            <a:r>
              <a:rPr lang="en-US" dirty="0"/>
              <a:t>Total prob. survive biting stages</a:t>
            </a:r>
          </a:p>
        </p:txBody>
      </p:sp>
      <p:sp>
        <p:nvSpPr>
          <p:cNvPr id="7" name="Right Brace 6">
            <a:extLst>
              <a:ext uri="{FF2B5EF4-FFF2-40B4-BE49-F238E27FC236}">
                <a16:creationId xmlns:a16="http://schemas.microsoft.com/office/drawing/2014/main" id="{613C6960-64BD-569E-DDA2-A7E48271AF10}"/>
              </a:ext>
            </a:extLst>
          </p:cNvPr>
          <p:cNvSpPr/>
          <p:nvPr/>
        </p:nvSpPr>
        <p:spPr>
          <a:xfrm rot="5400000">
            <a:off x="49653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D449DC-CEDC-4FA9-1081-882AC67DBFB9}"/>
              </a:ext>
            </a:extLst>
          </p:cNvPr>
          <p:cNvSpPr txBox="1"/>
          <p:nvPr/>
        </p:nvSpPr>
        <p:spPr>
          <a:xfrm>
            <a:off x="4314212" y="3266666"/>
            <a:ext cx="2042547" cy="369332"/>
          </a:xfrm>
          <a:prstGeom prst="rect">
            <a:avLst/>
          </a:prstGeom>
          <a:noFill/>
        </p:spPr>
        <p:txBody>
          <a:bodyPr wrap="none" rtlCol="0">
            <a:spAutoFit/>
          </a:bodyPr>
          <a:lstStyle/>
          <a:p>
            <a:r>
              <a:rPr lang="en-US" dirty="0"/>
              <a:t>Total reproduction </a:t>
            </a:r>
          </a:p>
        </p:txBody>
      </p:sp>
      <p:sp>
        <p:nvSpPr>
          <p:cNvPr id="9" name="Right Brace 8">
            <a:extLst>
              <a:ext uri="{FF2B5EF4-FFF2-40B4-BE49-F238E27FC236}">
                <a16:creationId xmlns:a16="http://schemas.microsoft.com/office/drawing/2014/main" id="{3267A786-1C13-FF66-290E-12D5061C6DF8}"/>
              </a:ext>
            </a:extLst>
          </p:cNvPr>
          <p:cNvSpPr/>
          <p:nvPr/>
        </p:nvSpPr>
        <p:spPr>
          <a:xfrm rot="5400000">
            <a:off x="9099613" y="489308"/>
            <a:ext cx="324049" cy="5346598"/>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913A0C-EE43-9FB7-8AEC-64497371B178}"/>
              </a:ext>
            </a:extLst>
          </p:cNvPr>
          <p:cNvSpPr txBox="1"/>
          <p:nvPr/>
        </p:nvSpPr>
        <p:spPr>
          <a:xfrm>
            <a:off x="6682021" y="3266666"/>
            <a:ext cx="5159233" cy="369332"/>
          </a:xfrm>
          <a:prstGeom prst="rect">
            <a:avLst/>
          </a:prstGeom>
          <a:noFill/>
        </p:spPr>
        <p:txBody>
          <a:bodyPr wrap="none" rtlCol="0">
            <a:spAutoFit/>
          </a:bodyPr>
          <a:lstStyle/>
          <a:p>
            <a:r>
              <a:rPr lang="en-US" dirty="0"/>
              <a:t>Average number of gonotrophic cycles in a lifespan</a:t>
            </a:r>
          </a:p>
        </p:txBody>
      </p:sp>
      <p:pic>
        <p:nvPicPr>
          <p:cNvPr id="11" name="Picture 10">
            <a:extLst>
              <a:ext uri="{FF2B5EF4-FFF2-40B4-BE49-F238E27FC236}">
                <a16:creationId xmlns:a16="http://schemas.microsoft.com/office/drawing/2014/main" id="{72E98AEF-590A-F357-7327-39B35B0878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 y="2197720"/>
            <a:ext cx="12161520" cy="762511"/>
          </a:xfrm>
          <a:prstGeom prst="rect">
            <a:avLst/>
          </a:prstGeom>
        </p:spPr>
      </p:pic>
      <p:pic>
        <p:nvPicPr>
          <p:cNvPr id="12" name="Picture 11">
            <a:extLst>
              <a:ext uri="{FF2B5EF4-FFF2-40B4-BE49-F238E27FC236}">
                <a16:creationId xmlns:a16="http://schemas.microsoft.com/office/drawing/2014/main" id="{4F771A4F-2552-06D4-2C87-F40DEE1CCF15}"/>
              </a:ext>
            </a:extLst>
          </p:cNvPr>
          <p:cNvPicPr>
            <a:picLocks noChangeAspect="1"/>
          </p:cNvPicPr>
          <p:nvPr/>
        </p:nvPicPr>
        <p:blipFill>
          <a:blip r:embed="rId3">
            <a:extLst>
              <a:ext uri="{28A0092B-C50C-407E-A947-70E740481C1C}">
                <a14:useLocalDpi xmlns:a14="http://schemas.microsoft.com/office/drawing/2010/main" val="0"/>
              </a:ext>
            </a:extLst>
          </a:blip>
          <a:srcRect t="29324" r="97425" b="30321"/>
          <a:stretch/>
        </p:blipFill>
        <p:spPr>
          <a:xfrm>
            <a:off x="4356304" y="1512388"/>
            <a:ext cx="313139" cy="307703"/>
          </a:xfrm>
          <a:prstGeom prst="rect">
            <a:avLst/>
          </a:prstGeom>
          <a:noFill/>
        </p:spPr>
      </p:pic>
    </p:spTree>
    <p:extLst>
      <p:ext uri="{BB962C8B-B14F-4D97-AF65-F5344CB8AC3E}">
        <p14:creationId xmlns:p14="http://schemas.microsoft.com/office/powerpoint/2010/main" val="1339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DFBEC-B1A9-4C40-3BEE-12D0F617607F}"/>
              </a:ext>
            </a:extLst>
          </p:cNvPr>
          <p:cNvSpPr txBox="1"/>
          <p:nvPr/>
        </p:nvSpPr>
        <p:spPr>
          <a:xfrm>
            <a:off x="527713" y="318448"/>
            <a:ext cx="11136574" cy="6555641"/>
          </a:xfrm>
          <a:prstGeom prst="rect">
            <a:avLst/>
          </a:prstGeom>
          <a:noFill/>
        </p:spPr>
        <p:txBody>
          <a:bodyPr wrap="square" rtlCol="0">
            <a:spAutoFit/>
          </a:bodyPr>
          <a:lstStyle/>
          <a:p>
            <a:pPr marL="342900" indent="-342900">
              <a:buAutoNum type="arabicPeriod"/>
            </a:pPr>
            <a:r>
              <a:rPr lang="en-US" sz="1400" b="1" dirty="0"/>
              <a:t>Introduction</a:t>
            </a:r>
          </a:p>
          <a:p>
            <a:pPr marL="800100" lvl="1" indent="-342900">
              <a:buFont typeface="+mj-lt"/>
              <a:buAutoNum type="alphaLcParenR"/>
            </a:pPr>
            <a:r>
              <a:rPr lang="en-US" sz="1400" dirty="0"/>
              <a:t>The problem of mosquito-borne diseases</a:t>
            </a:r>
          </a:p>
          <a:p>
            <a:pPr marL="342900" indent="-342900">
              <a:buAutoNum type="arabicPeriod"/>
            </a:pPr>
            <a:r>
              <a:rPr lang="en-US" sz="1400" b="1" dirty="0"/>
              <a:t>Background</a:t>
            </a:r>
            <a:r>
              <a:rPr lang="en-US" sz="1400" dirty="0"/>
              <a:t>: Mosquito biting dynamics</a:t>
            </a:r>
          </a:p>
          <a:p>
            <a:pPr marL="800100" lvl="1" indent="-342900">
              <a:buFont typeface="+mj-lt"/>
              <a:buAutoNum type="alphaLcParenR"/>
            </a:pPr>
            <a:r>
              <a:rPr lang="en-US" sz="1400" dirty="0"/>
              <a:t>Why existing models might not be sufficient</a:t>
            </a:r>
          </a:p>
          <a:p>
            <a:pPr marL="800100" lvl="1" indent="-342900">
              <a:buFont typeface="+mj-lt"/>
              <a:buAutoNum type="alphaLcParenR"/>
            </a:pPr>
            <a:r>
              <a:rPr lang="en-US" sz="1400" dirty="0"/>
              <a:t>Introduce gonotrophic cycle duration and standard biting rate</a:t>
            </a:r>
          </a:p>
          <a:p>
            <a:pPr marL="800100" lvl="1" indent="-342900">
              <a:buFont typeface="+mj-lt"/>
              <a:buAutoNum type="alphaLcParenR"/>
            </a:pPr>
            <a:r>
              <a:rPr lang="en-US" sz="1400" dirty="0"/>
              <a:t>Disruption, multiple biting, and multiple blood-feeding</a:t>
            </a:r>
          </a:p>
          <a:p>
            <a:pPr marL="342900" indent="-342900">
              <a:buAutoNum type="arabicPeriod"/>
            </a:pPr>
            <a:r>
              <a:rPr lang="en-US" sz="1400" b="1" dirty="0"/>
              <a:t>Background</a:t>
            </a:r>
            <a:r>
              <a:rPr lang="en-US" sz="1400" dirty="0"/>
              <a:t>: Phase-type distributions</a:t>
            </a:r>
          </a:p>
          <a:p>
            <a:pPr marL="800100" lvl="1" indent="-342900">
              <a:buFont typeface="+mj-lt"/>
              <a:buAutoNum type="alphaLcParenR"/>
            </a:pPr>
            <a:r>
              <a:rPr lang="en-US" sz="1400" dirty="0"/>
              <a:t>Real basic introduction</a:t>
            </a:r>
          </a:p>
          <a:p>
            <a:pPr marL="800100" lvl="1" indent="-342900">
              <a:buFont typeface="+mj-lt"/>
              <a:buAutoNum type="alphaLcParenR"/>
            </a:pPr>
            <a:r>
              <a:rPr lang="en-US" sz="1400" dirty="0"/>
              <a:t>They describe any continuous or discrete Markov chain with linear rates</a:t>
            </a:r>
          </a:p>
          <a:p>
            <a:pPr marL="800100" lvl="1" indent="-342900">
              <a:buFont typeface="+mj-lt"/>
              <a:buAutoNum type="alphaLcParenR"/>
            </a:pPr>
            <a:r>
              <a:rPr lang="en-US" sz="1400" dirty="0"/>
              <a:t>Introduce alpha and A</a:t>
            </a:r>
          </a:p>
          <a:p>
            <a:pPr marL="800100" lvl="1" indent="-342900">
              <a:buFont typeface="+mj-lt"/>
              <a:buAutoNum type="alphaLcParenR"/>
            </a:pPr>
            <a:r>
              <a:rPr lang="en-US" sz="1400" dirty="0"/>
              <a:t>Show some properties (at least Green matrix)</a:t>
            </a:r>
          </a:p>
          <a:p>
            <a:pPr marL="342900" indent="-342900">
              <a:buAutoNum type="arabicPeriod"/>
            </a:pPr>
            <a:r>
              <a:rPr lang="en-US" sz="1400" b="1" dirty="0"/>
              <a:t>Demographic model formulation</a:t>
            </a:r>
          </a:p>
          <a:p>
            <a:pPr marL="800100" lvl="1" indent="-342900">
              <a:buFont typeface="+mj-lt"/>
              <a:buAutoNum type="alphaLcParenR"/>
            </a:pPr>
            <a:r>
              <a:rPr lang="en-US" sz="1400" dirty="0"/>
              <a:t>Mostly cartoons and diagrams. End with equations</a:t>
            </a:r>
          </a:p>
          <a:p>
            <a:pPr marL="800100" lvl="1" indent="-342900">
              <a:buFont typeface="+mj-lt"/>
              <a:buAutoNum type="alphaLcParenR"/>
            </a:pPr>
            <a:r>
              <a:rPr lang="en-US" sz="1400" dirty="0"/>
              <a:t>Theorem for stability of positive equilibrium. Define N0</a:t>
            </a:r>
          </a:p>
          <a:p>
            <a:pPr marL="342900" indent="-342900">
              <a:buAutoNum type="arabicPeriod"/>
            </a:pPr>
            <a:r>
              <a:rPr lang="en-US" sz="1400" b="1" dirty="0"/>
              <a:t>Transmission model formulation</a:t>
            </a:r>
          </a:p>
          <a:p>
            <a:pPr marL="800100" lvl="1" indent="-342900">
              <a:buFont typeface="+mj-lt"/>
              <a:buAutoNum type="alphaLcParenR"/>
            </a:pPr>
            <a:r>
              <a:rPr lang="en-US" sz="1400" dirty="0"/>
              <a:t>Use diagrams. Import the demographic model into the transmission diagram</a:t>
            </a:r>
          </a:p>
          <a:p>
            <a:pPr marL="800100" lvl="1" indent="-342900">
              <a:buFont typeface="+mj-lt"/>
              <a:buAutoNum type="alphaLcParenR"/>
            </a:pPr>
            <a:r>
              <a:rPr lang="en-US" sz="1400" dirty="0"/>
              <a:t>Show equations</a:t>
            </a:r>
          </a:p>
          <a:p>
            <a:pPr marL="800100" lvl="1" indent="-342900">
              <a:buFont typeface="+mj-lt"/>
              <a:buAutoNum type="alphaLcParenR"/>
            </a:pPr>
            <a:r>
              <a:rPr lang="en-US" sz="1400" dirty="0"/>
              <a:t>Theorem for stability of DFE. Define R0</a:t>
            </a:r>
          </a:p>
          <a:p>
            <a:pPr marL="342900" indent="-342900">
              <a:buAutoNum type="arabicPeriod"/>
            </a:pPr>
            <a:r>
              <a:rPr lang="en-US" sz="1400" b="1" dirty="0"/>
              <a:t>Case study models</a:t>
            </a:r>
          </a:p>
          <a:p>
            <a:pPr marL="800100" lvl="1" indent="-342900">
              <a:buFont typeface="+mj-lt"/>
              <a:buAutoNum type="alphaLcParenR"/>
            </a:pPr>
            <a:r>
              <a:rPr lang="en-US" sz="1400" dirty="0"/>
              <a:t>Standard, Exponential, Empirical, Phenomenological, Mechanistic</a:t>
            </a:r>
          </a:p>
          <a:p>
            <a:pPr marL="800100" lvl="1" indent="-342900">
              <a:buFont typeface="+mj-lt"/>
              <a:buAutoNum type="alphaLcParenR"/>
            </a:pPr>
            <a:r>
              <a:rPr lang="en-US" sz="1400" dirty="0"/>
              <a:t>For each show: compartmental diagram, alpha vector, and A matrix</a:t>
            </a:r>
          </a:p>
          <a:p>
            <a:pPr marL="800100" lvl="1" indent="-342900">
              <a:buFont typeface="+mj-lt"/>
              <a:buAutoNum type="alphaLcParenR"/>
            </a:pPr>
            <a:r>
              <a:rPr lang="en-US" sz="1400" dirty="0"/>
              <a:t>Come up with a silhouette to make them easy to refer to later</a:t>
            </a:r>
          </a:p>
          <a:p>
            <a:pPr marL="342900" indent="-342900">
              <a:buAutoNum type="arabicPeriod"/>
            </a:pPr>
            <a:r>
              <a:rPr lang="en-US" sz="1400" b="1" dirty="0"/>
              <a:t>Results</a:t>
            </a:r>
          </a:p>
          <a:p>
            <a:pPr marL="800100" lvl="1" indent="-342900">
              <a:buFont typeface="+mj-lt"/>
              <a:buAutoNum type="alphaLcParenR"/>
            </a:pPr>
            <a:r>
              <a:rPr lang="en-US" sz="1400" dirty="0"/>
              <a:t>Model PDFs</a:t>
            </a:r>
          </a:p>
          <a:p>
            <a:pPr marL="800100" lvl="1" indent="-342900">
              <a:buFont typeface="+mj-lt"/>
              <a:buAutoNum type="alphaLcParenR"/>
            </a:pPr>
            <a:r>
              <a:rPr lang="en-US" sz="1400" dirty="0"/>
              <a:t>R0 vs. standard biting rate</a:t>
            </a:r>
          </a:p>
          <a:p>
            <a:pPr marL="800100" lvl="1" indent="-342900">
              <a:buFont typeface="+mj-lt"/>
              <a:buAutoNum type="alphaLcParenR"/>
            </a:pPr>
            <a:r>
              <a:rPr lang="en-US" sz="1400" dirty="0"/>
              <a:t>(If time allows) R0 vs mechanistic biting parameters</a:t>
            </a:r>
          </a:p>
          <a:p>
            <a:pPr marL="800100" lvl="1" indent="-342900">
              <a:buFont typeface="+mj-lt"/>
              <a:buAutoNum type="alphaLcParenR"/>
            </a:pPr>
            <a:r>
              <a:rPr lang="en-US" sz="1400" dirty="0"/>
              <a:t>PRCCs of R0 </a:t>
            </a:r>
            <a:r>
              <a:rPr lang="en-US" sz="1400" dirty="0" err="1"/>
              <a:t>wrt</a:t>
            </a:r>
            <a:r>
              <a:rPr lang="en-US" sz="1400" dirty="0"/>
              <a:t> mechanistic biting parameters</a:t>
            </a:r>
          </a:p>
          <a:p>
            <a:pPr marL="1257300" lvl="2" indent="-342900">
              <a:buFont typeface="+mj-lt"/>
              <a:buAutoNum type="alphaLcParenR"/>
            </a:pPr>
            <a:r>
              <a:rPr lang="en-US" sz="1400" dirty="0"/>
              <a:t>This exemplifies the utility of the framework because you wouldn’t be able to do this without it</a:t>
            </a:r>
          </a:p>
          <a:p>
            <a:pPr marL="342900" indent="-342900">
              <a:buFont typeface="+mj-lt"/>
              <a:buAutoNum type="arabicPeriod"/>
            </a:pPr>
            <a:r>
              <a:rPr lang="en-US" sz="1400" b="1" dirty="0"/>
              <a:t>Conclusion</a:t>
            </a:r>
          </a:p>
          <a:p>
            <a:pPr marL="342900" indent="-342900">
              <a:buAutoNum type="arabicPeriod"/>
            </a:pPr>
            <a:endParaRPr lang="en-US" sz="1400" dirty="0"/>
          </a:p>
        </p:txBody>
      </p:sp>
    </p:spTree>
    <p:extLst>
      <p:ext uri="{BB962C8B-B14F-4D97-AF65-F5344CB8AC3E}">
        <p14:creationId xmlns:p14="http://schemas.microsoft.com/office/powerpoint/2010/main" val="349305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D92727-BB31-2281-0215-69D55580BB43}"/>
              </a:ext>
            </a:extLst>
          </p:cNvPr>
          <p:cNvSpPr txBox="1"/>
          <p:nvPr/>
        </p:nvSpPr>
        <p:spPr>
          <a:xfrm>
            <a:off x="1192696" y="960783"/>
            <a:ext cx="3717043" cy="2031325"/>
          </a:xfrm>
          <a:prstGeom prst="rect">
            <a:avLst/>
          </a:prstGeom>
          <a:noFill/>
        </p:spPr>
        <p:txBody>
          <a:bodyPr wrap="none" rtlCol="0">
            <a:spAutoFit/>
          </a:bodyPr>
          <a:lstStyle/>
          <a:p>
            <a:r>
              <a:rPr lang="en-US" dirty="0"/>
              <a:t>Need to explain:</a:t>
            </a:r>
          </a:p>
          <a:p>
            <a:pPr marL="400050" indent="-400050">
              <a:buAutoNum type="romanLcPeriod"/>
            </a:pPr>
            <a:r>
              <a:rPr lang="en-US" dirty="0"/>
              <a:t>Epidemiological compartments</a:t>
            </a:r>
          </a:p>
          <a:p>
            <a:pPr marL="400050" indent="-400050">
              <a:buAutoNum type="romanLcPeriod"/>
            </a:pPr>
            <a:r>
              <a:rPr lang="en-US" dirty="0"/>
              <a:t>Contact rates</a:t>
            </a:r>
          </a:p>
          <a:p>
            <a:pPr marL="400050" indent="-400050">
              <a:buAutoNum type="romanLcPeriod"/>
            </a:pPr>
            <a:r>
              <a:rPr lang="en-US" dirty="0"/>
              <a:t>Transmission probabilities</a:t>
            </a:r>
          </a:p>
          <a:p>
            <a:pPr marL="400050" indent="-400050">
              <a:buAutoNum type="romanLcPeriod"/>
            </a:pPr>
            <a:r>
              <a:rPr lang="en-US" dirty="0"/>
              <a:t>Disease-free equilibrium</a:t>
            </a:r>
          </a:p>
          <a:p>
            <a:pPr marL="400050" indent="-400050">
              <a:buAutoNum type="romanLcPeriod"/>
            </a:pPr>
            <a:r>
              <a:rPr lang="en-US" dirty="0"/>
              <a:t>R0, stability of the DFE</a:t>
            </a:r>
          </a:p>
          <a:p>
            <a:pPr marL="400050" indent="-400050">
              <a:buAutoNum type="romanLcPeriod"/>
            </a:pPr>
            <a:endParaRPr lang="en-US" dirty="0"/>
          </a:p>
        </p:txBody>
      </p:sp>
    </p:spTree>
    <p:extLst>
      <p:ext uri="{BB962C8B-B14F-4D97-AF65-F5344CB8AC3E}">
        <p14:creationId xmlns:p14="http://schemas.microsoft.com/office/powerpoint/2010/main" val="1537159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29E5B-18FB-26EC-4AFE-9C59AFE9C8B8}"/>
            </a:ext>
          </a:extLst>
        </p:cNvPr>
        <p:cNvGrpSpPr/>
        <p:nvPr/>
      </p:nvGrpSpPr>
      <p:grpSpPr>
        <a:xfrm>
          <a:off x="0" y="0"/>
          <a:ext cx="0" cy="0"/>
          <a:chOff x="0" y="0"/>
          <a:chExt cx="0" cy="0"/>
        </a:xfrm>
      </p:grpSpPr>
      <p:sp>
        <p:nvSpPr>
          <p:cNvPr id="39" name="Oval 38">
            <a:extLst>
              <a:ext uri="{FF2B5EF4-FFF2-40B4-BE49-F238E27FC236}">
                <a16:creationId xmlns:a16="http://schemas.microsoft.com/office/drawing/2014/main" id="{7D0F8554-B592-7AA4-EFCD-70F70FCBDE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AA529A5-CB30-ACA8-2E50-8850DA8D2D4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549DFBF-B0AB-EA16-850D-EF7F8690A36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1ABD0396-3AA7-C7F5-04FD-8F82D9434C5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4BF8697-49CB-37D2-B83C-EEBB6E18449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64C16FB-E768-11AA-D2F5-89961E7D97BA}"/>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A22ADB9-B74B-C5E8-E3FA-D95E0D99B675}"/>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AAA109-3E46-F5B8-60B8-2BD897376CAB}"/>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E9E960F-3770-0D79-F4BE-3B7C09E34B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5CAA0816-215F-751B-C0C4-CAAF3F67517E}"/>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5743F1D-CE59-CB5D-E592-18C8CE593E9E}"/>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D9CF49B9-9409-4E48-B45A-39C0DF3B4767}"/>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43509EB7-9A31-673A-1C31-B41B6CC2E30A}"/>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74D9E890-1C2D-34D0-F37D-A1F7517D74DE}"/>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10B33C-8901-4EB7-8FF3-E762B0BB56C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218D391-BFC2-7942-C31E-62285212C18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1EC14D2-B838-AAF7-B418-19C85D9B5E7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430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16E79-3FC7-3201-1654-D1B03DED62A8}"/>
            </a:ext>
          </a:extLst>
        </p:cNvPr>
        <p:cNvGrpSpPr/>
        <p:nvPr/>
      </p:nvGrpSpPr>
      <p:grpSpPr>
        <a:xfrm>
          <a:off x="0" y="0"/>
          <a:ext cx="0" cy="0"/>
          <a:chOff x="0" y="0"/>
          <a:chExt cx="0" cy="0"/>
        </a:xfrm>
      </p:grpSpPr>
      <p:sp>
        <p:nvSpPr>
          <p:cNvPr id="90" name="Rectangle: Rounded Corners 89">
            <a:extLst>
              <a:ext uri="{FF2B5EF4-FFF2-40B4-BE49-F238E27FC236}">
                <a16:creationId xmlns:a16="http://schemas.microsoft.com/office/drawing/2014/main" id="{5027C75C-A751-782D-4DDB-63D34DB45012}"/>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15AF78D-3D14-7D32-2BEF-239E77569C59}"/>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A0A70A8-A6CB-15F2-1CB4-4ABBCBFA1D4C}"/>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224242C-0532-55D9-1C56-E4E0C2BE192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3674B9C-337A-8C69-388E-1B5207A44B0C}"/>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74C6264-83D2-64D4-5ABD-D5A015BE0CCA}"/>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74D2D3B-10D8-CB69-29BA-1BF2EB2DF17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E26EEEB-224F-C3B2-58A6-2F81CB43CB44}"/>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76E75B6-5183-9728-9663-12C6CFB981A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31B38A81-EE82-7185-104D-60B549355D1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89E826C-7142-4B31-CD93-BA409B2CB7BA}"/>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4565F11-9958-326D-5226-E954671045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C119E1C4-ACFE-D21F-3C07-8ADFAA1ECB7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875C398-2C5D-7CA7-DBD3-315E329EF5A7}"/>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17447F58-C259-FAE8-B377-1120B1D55386}"/>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9FE9C7B8-20A8-9CE7-8137-C812D33D2CBD}"/>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92C0CEA-FECB-BE13-3894-06D66F6F489E}"/>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6AE2B210-8212-0431-B0E0-F79875FB4CA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6B2B2D4-6E86-9E76-C704-8B0FF6C0DE72}"/>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5F22CE-D726-B74D-5A3F-B1F487B983A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47B313-44F6-BD06-B5A8-F53224360F44}"/>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55551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CA881-2AB4-DF84-A5E5-68C9583E35D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DB48A2F-61EE-A0E9-5B96-E2359A11A0E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CD4E5772-3D7B-D78A-4F54-1BB299779B20}"/>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2F4B365-D6A7-2B51-FBA4-A6367D0EE30C}"/>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82ED36B-7E17-DA07-B484-A6D797ED9B63}"/>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6E0B1AA-45F9-30CC-472A-8399405CCEE6}"/>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601956A-B12D-3367-6C08-682389A230FA}"/>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3F8F73D5-99D3-84F9-489C-48703AAEC7F6}"/>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6F47A73-A7CE-FCD0-263A-3A50F0DA9271}"/>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10522BD1-117C-A66D-A412-BE50F1290C5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DD248B7-8C34-CBF0-BB56-FDC6E55B9A49}"/>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407CBF4E-46C6-3D24-D3AB-9AAAF186FD1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4825E74-DD06-ADD4-0BF2-253243210994}"/>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B696D3C-D9F0-9D13-AA15-8A71D563A589}"/>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F0C68A51-0183-A48D-7528-CC27D0FF51D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FCD5AF6-FEC5-CC0E-5A56-90C1A8A533B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306B9B1-CFDA-6442-36B5-62D7AD2766AC}"/>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899E931-CA5F-AF39-2979-E7C18357E62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AF676F07-7047-3C99-B11A-21E85215FCC0}"/>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BB669055-E1CF-F5C5-E52E-89FCFB2B298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689BB1-EF9A-B377-317C-94F4FF69BAC0}"/>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496563-AFF3-1F3C-2AD9-FE1B8216741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3008DC5-7812-B95B-AD1D-4242B8F9F6C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66D3474-A02C-BAB6-4F1D-65E192075DC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F69A283-B68E-0E5A-8AD8-2B00D9152A7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42977841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FABC0-C03A-56DA-7B8D-6DE1D5DFF66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8019C407-F7A0-B00B-10CF-B4B857E766D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7AF34FF4-E1EE-B967-739E-CE03A3C3332C}"/>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24471FC1-96B4-98EC-288D-91A34F1B0CFE}"/>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EEA37D5C-4D5A-3709-8624-C7C0992FEA1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0CF4945-8F8A-C239-136C-E1BA074F269A}"/>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77048D56-82D5-68B3-7BC2-DEB2E5CCE2C5}"/>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BC8E707-6C1A-E0D4-A362-1861C8ECE9A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E700A40-430A-D52F-0A19-65583CFC658B}"/>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6BAEEB1-1D78-8A76-A2CC-695246F9D389}"/>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9AC229B-DA12-1C38-CD85-0D8316F56B31}"/>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04DE8FB-39F8-5C72-A2A2-F4299E2FF823}"/>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B049C8E-56B2-4E07-D903-9F4D7469F6E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1077147C-1C0E-78F7-437C-17CF106293AB}"/>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58EA01D-9028-64F7-9D3B-68249709BFC1}"/>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E381C108-B8D0-659F-9EDB-4E3247EE5FD6}"/>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1A27940-381F-CCF9-A528-8E26EEE39499}"/>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0E6FEA73-24AA-29F8-1FB4-E2374A080FD1}"/>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E9C6F101-F962-4377-1618-5096A3A063F4}"/>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B1AD05E2-09F0-778B-517B-492744B04AB1}"/>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280F7858-3F73-1910-85F2-5E0E430C34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3EC3FB-914F-CB9D-443C-132D470CFBB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9405D4-EFF4-15E3-4F48-E01C5B3BC5B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8590C7-13B6-EEAA-D76D-AD9A0AD48A9F}"/>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B52A0559-AB33-AC9D-5472-284E1557FD1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CE40A7A9-0C6E-CB06-39AE-D6AC270036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77629253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F77E6-8AB1-25B6-A6B8-EC4838EE22F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FB9A6655-515A-006C-9EEA-EDED6E0BA64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D72E339B-3CFC-F0EA-0700-38250B517D4E}"/>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EAF5D974-BA32-8672-F402-74EFCC72CF6D}"/>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E1E88A8-2F0F-6C1D-6571-FD84E45EF6A2}"/>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750B7FD-B640-9335-C276-6D2B05EEB3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F4D2CE5-3B6D-21AF-B035-8D6A32A4B03F}"/>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962588E-41C8-39A9-F2AC-E564EFD9B964}"/>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ACB98470-E742-4F65-5977-309514C4288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E4C5A3E9-0C9D-B62A-24AA-5E73D684899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5409BA3-2F93-3C44-1AD5-29ED4725149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BA1B700-9BB9-FE2E-21FF-617A21347A7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33C1AB1-D13D-34FF-0EF0-F2EAA08370D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E768424-F79D-C145-B71B-B134441BAB0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01233D66-5D02-C664-5AF0-69184F94FD34}"/>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4666060-BA8F-53A4-8A56-B06E5374084F}"/>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1FC1FD06-8017-DEED-FC90-D35375949090}"/>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E96F2DE-0EC7-9C6D-0F60-6C0AFA39496D}"/>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BCE23156-6545-FFAA-4620-AB75CCF65D9D}"/>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133351B0-B1D4-0889-2BB9-380F999A9552}"/>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629CCC7-0619-83B9-F212-96B116B9B787}"/>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6C4E37A-7AE9-7EBB-8C77-ECBAFD4A365F}"/>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11D4126-67CA-878D-474A-175CFBB3734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63E93C-DC7D-30DB-207D-C980B1C5E375}"/>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D71CF5-2055-215F-A9FA-BD210496B9D5}"/>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2314E3F-82B0-068D-F98C-65C48172C492}"/>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00B276C3-3FD9-6CC0-3227-5D6B8650646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ED7E801-34C4-27C5-A558-D2431FC3926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66035916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A2A4-30F5-7133-40E3-F10EAD44757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70D73E2-B6F7-AACF-26C6-64236A4CEA1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50054771-297B-7834-C770-905B462039FC}"/>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2432259A-6EFA-6A1D-954A-86F5B136192B}"/>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6FAED424-B22F-6070-B011-EFC01F8EB177}"/>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D80547B6-71DC-DAA2-37FD-94ED88644338}"/>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267207-E117-FC5C-DA8A-930EE55F3C4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11191B9-9F12-FC6F-6206-F536DF428752}"/>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A796A75-A4F4-5D6A-4789-4E7DA30F4885}"/>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B4D90E2-1B80-12CB-F7EC-7F6C66A242C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27BD06A-2973-944F-1FDE-BA8880D580C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3861D88-DD83-AF9D-AD6B-8D1F9D0844C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17EC9F3-FEAD-ED0C-77FD-63E4BCB0DF94}"/>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B9A3B39-EBBE-157A-29EB-0B7DEFFBB85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28" name="Straight Arrow Connector 127">
            <a:extLst>
              <a:ext uri="{FF2B5EF4-FFF2-40B4-BE49-F238E27FC236}">
                <a16:creationId xmlns:a16="http://schemas.microsoft.com/office/drawing/2014/main" id="{083EE4A2-2F04-0CA9-5043-2E47A089317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8BE6069B-E37B-1318-4DF1-DF88DBBEA07D}"/>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8BD878F6-6E3C-9AAC-9EAB-DFDBD639F4EC}"/>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5F2115F1-C4F8-4AA8-566B-7A14F738F73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EF25AE7-2315-6153-65BD-AEDAEC71EBFF}"/>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D11EB9EE-CFC5-392C-E619-CF418A88C8FF}"/>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68717F0-A0E9-536D-257D-2EEE97E941D5}"/>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79D0F92-E3DC-B74D-D9F3-D2B7DBD7A0D2}"/>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A6A1425-B2A4-29E8-B56D-9C20C897484C}"/>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95C7CD23-B1FA-C4C6-0D3D-5AFA55D2B8E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5322E6-9199-E255-DF81-1F94D94A6A56}"/>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4FD180-55A9-48CB-8778-98148DCA1B51}"/>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73CC076-735A-3D1C-B5EF-E8E761421DBA}"/>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D604BD1-A24C-81EB-E800-436F145850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98C5AB9E-1810-974D-E302-BAE2C1261A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46683790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65435-2CC9-D9AB-B70B-8FF4867988C2}"/>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A3920831-5E73-85BE-A3EA-05A5E67E315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3C97F7F4-68A0-27F9-AAD7-E75F8FDB0401}"/>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FB05C6-89CE-896B-41CE-CD91B9292A27}"/>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73F7833-D8E2-7FD3-31A5-81B20272A2C3}"/>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7EB0B636-4272-8E5C-CFBC-57A85A96640D}"/>
              </a:ext>
            </a:extLst>
          </p:cNvPr>
          <p:cNvCxnSpPr>
            <a:cxnSpLocks/>
          </p:cNvCxnSpPr>
          <p:nvPr/>
        </p:nvCxnSpPr>
        <p:spPr>
          <a:xfrm flipH="1">
            <a:off x="6395340" y="45539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F2F7CDD7-30A7-CA49-AE99-7ACF76C8ECB4}"/>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E17966D-3A7F-0417-299B-BBCE31BB5ED5}"/>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E9D09E31-9EEE-FE17-D238-11E40E4368AF}"/>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7D2C9E9-0ABA-D1DB-503F-79842ABC109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5D784A5-7EA8-77B0-1DC0-4D6DE9B0259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5285A4F6-64E3-16F2-ADF8-7579DBDC6DF0}"/>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1EFB892-B070-5F9C-071D-759BF08836BC}"/>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397F3D1-E47A-53E3-2FB0-67F29329302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2C121B4-CA58-D0F3-542A-F05144DCA2EE}"/>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C7A9040-CD30-970F-87DB-4A49775E860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43CA1979-2323-5B37-01AA-C0CF94379AB2}"/>
              </a:ext>
            </a:extLst>
          </p:cNvPr>
          <p:cNvCxnSpPr>
            <a:cxnSpLocks/>
            <a:stCxn id="96" idx="1"/>
            <a:endCxn id="109" idx="4"/>
          </p:cNvCxnSpPr>
          <p:nvPr/>
        </p:nvCxnSpPr>
        <p:spPr>
          <a:xfrm rot="5400000">
            <a:off x="7662909" y="4350227"/>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9DD7E1D0-0783-1F28-102F-D85AA316C67F}"/>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7DE88E51-0F2E-C819-1F9B-24C445B02F84}"/>
              </a:ext>
            </a:extLst>
          </p:cNvPr>
          <p:cNvCxnSpPr>
            <a:cxnSpLocks/>
            <a:stCxn id="96" idx="4"/>
            <a:endCxn id="92" idx="1"/>
          </p:cNvCxnSpPr>
          <p:nvPr/>
        </p:nvCxnSpPr>
        <p:spPr>
          <a:xfrm rot="5400000" flipH="1" flipV="1">
            <a:off x="8273683" y="3193189"/>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A34520BE-BAD4-B43C-2501-E4A024A7413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8EA9CA5E-9C4C-0639-61B4-199B20E290E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C74739BD-AE72-55C2-1820-5A3D27BCE941}"/>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4551607-5A9B-9CAC-1133-7AE05B1121D3}"/>
              </a:ext>
            </a:extLst>
          </p:cNvPr>
          <p:cNvCxnSpPr>
            <a:cxnSpLocks/>
            <a:stCxn id="92" idx="4"/>
            <a:endCxn id="101" idx="0"/>
          </p:cNvCxnSpPr>
          <p:nvPr/>
        </p:nvCxnSpPr>
        <p:spPr>
          <a:xfrm rot="16200000" flipV="1">
            <a:off x="9105338" y="3476321"/>
            <a:ext cx="247762"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E9CAEE2-2D9F-81BA-C7A1-871F7C33E9E8}"/>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64E48088-58D5-6F85-5057-1EFE5EC688A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308A3E52-CBBC-6C2E-4CA6-BEA5D42B7F57}"/>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C07CAA04-4C18-8091-945E-18E9C40D1EE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2EFF670-DD2D-DD8B-DB0E-EC2257D4BCC6}"/>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A5F705-3938-5DB8-8EF1-9A502B9B59E6}"/>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87ABD5BB-930F-B358-D05B-7AC209784DB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3E548ED-4837-7851-E2D6-BA3DB7B39CA1}"/>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59E505-3FCA-B7CC-0E35-8D8579837237}"/>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D7955CA-DE6F-B2A8-3AF7-4E2405FC3F2D}"/>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F21F992-D488-DA9B-A299-34508CCB065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3F75367-CDC5-01B2-49E7-2F27FC02712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D7A3EDFB-770B-0A88-DBBD-073BD1E4A83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3958032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2190-EA60-1C19-5989-D818EE5B9A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4C92613-E71B-5B09-F697-A7B98CF25F70}"/>
              </a:ext>
            </a:extLst>
          </p:cNvPr>
          <p:cNvSpPr/>
          <p:nvPr/>
        </p:nvSpPr>
        <p:spPr>
          <a:xfrm>
            <a:off x="111502" y="4319376"/>
            <a:ext cx="11545376" cy="1384241"/>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1D771DE-AB75-5D00-4A2A-645948E578FB}"/>
              </a:ext>
            </a:extLst>
          </p:cNvPr>
          <p:cNvSpPr/>
          <p:nvPr/>
        </p:nvSpPr>
        <p:spPr>
          <a:xfrm>
            <a:off x="133899" y="559125"/>
            <a:ext cx="11522979" cy="3094190"/>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AA5B96E-4C19-FCD2-6387-A4CA637F741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121ABD82-EE71-6FE4-1391-4EFE0D8F1EF3}"/>
              </a:ext>
            </a:extLst>
          </p:cNvPr>
          <p:cNvCxnSpPr>
            <a:cxnSpLocks/>
            <a:stCxn id="90" idx="0"/>
            <a:endCxn id="105" idx="4"/>
          </p:cNvCxnSpPr>
          <p:nvPr/>
        </p:nvCxnSpPr>
        <p:spPr>
          <a:xfrm rot="16200000" flipV="1">
            <a:off x="4596626" y="3408277"/>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6048D1B6-D98D-23D1-4F82-239CB24BCBAE}"/>
              </a:ext>
            </a:extLst>
          </p:cNvPr>
          <p:cNvSpPr/>
          <p:nvPr/>
        </p:nvSpPr>
        <p:spPr>
          <a:xfrm>
            <a:off x="4319309" y="4685440"/>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44056AF5-7A2B-423F-2FA5-AB5B91D2C86E}"/>
              </a:ext>
            </a:extLst>
          </p:cNvPr>
          <p:cNvSpPr/>
          <p:nvPr/>
        </p:nvSpPr>
        <p:spPr>
          <a:xfrm>
            <a:off x="8340731" y="4685440"/>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D3C8301-DED2-F047-A39A-D6A003F39B69}"/>
              </a:ext>
            </a:extLst>
          </p:cNvPr>
          <p:cNvCxnSpPr>
            <a:cxnSpLocks/>
          </p:cNvCxnSpPr>
          <p:nvPr/>
        </p:nvCxnSpPr>
        <p:spPr>
          <a:xfrm flipH="1">
            <a:off x="6395340" y="5090700"/>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0FE26F3C-06D8-F2BA-D6A3-5E81299A40B5}"/>
              </a:ext>
            </a:extLst>
          </p:cNvPr>
          <p:cNvSpPr/>
          <p:nvPr/>
        </p:nvSpPr>
        <p:spPr>
          <a:xfrm>
            <a:off x="7856583" y="495853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8434713-37BD-BDB0-AE00-0ECF7156A941}"/>
              </a:ext>
            </a:extLst>
          </p:cNvPr>
          <p:cNvSpPr/>
          <p:nvPr/>
        </p:nvSpPr>
        <p:spPr>
          <a:xfrm>
            <a:off x="298700" y="4700982"/>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053C67D-FA23-7474-B617-3D789BFE57CA}"/>
              </a:ext>
            </a:extLst>
          </p:cNvPr>
          <p:cNvCxnSpPr>
            <a:cxnSpLocks/>
          </p:cNvCxnSpPr>
          <p:nvPr/>
        </p:nvCxnSpPr>
        <p:spPr>
          <a:xfrm flipH="1">
            <a:off x="2522281" y="5090700"/>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A7BEAD6A-E699-4476-3EB5-95F9FFDF5AA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3F658B3-0B33-5C01-9C83-F92A21399D2F}"/>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A7F8C063-2517-C693-1F78-99C771F96E6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5D9FADF-B417-5AAD-F5A5-7EB6B0416F7B}"/>
              </a:ext>
            </a:extLst>
          </p:cNvPr>
          <p:cNvSpPr/>
          <p:nvPr/>
        </p:nvSpPr>
        <p:spPr>
          <a:xfrm flipH="1">
            <a:off x="3867986" y="413691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FB4D686-5B86-B19B-BE52-0F7B4D75F1C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B0E8D588-6972-47A9-2FEF-96E3AC5AB66C}"/>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46E9AC2-AE46-FAAB-C3B4-CBC7023A3FF9}"/>
              </a:ext>
            </a:extLst>
          </p:cNvPr>
          <p:cNvSpPr/>
          <p:nvPr/>
        </p:nvSpPr>
        <p:spPr>
          <a:xfrm flipV="1">
            <a:off x="9229218" y="413691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2524367-2930-DACB-AAAF-E77244B4CC65}"/>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4554143-97E5-2249-E339-258BE6D00D3A}"/>
              </a:ext>
            </a:extLst>
          </p:cNvPr>
          <p:cNvCxnSpPr>
            <a:cxnSpLocks/>
            <a:stCxn id="96" idx="1"/>
            <a:endCxn id="109" idx="4"/>
          </p:cNvCxnSpPr>
          <p:nvPr/>
        </p:nvCxnSpPr>
        <p:spPr>
          <a:xfrm rot="5400000">
            <a:off x="7662909" y="4886942"/>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47E12BF8-F03F-41FA-DAD8-DEBDA95EF4DC}"/>
              </a:ext>
            </a:extLst>
          </p:cNvPr>
          <p:cNvSpPr/>
          <p:nvPr/>
        </p:nvSpPr>
        <p:spPr>
          <a:xfrm flipV="1">
            <a:off x="7866667" y="468544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4C6364EF-58D4-8199-35B3-A2DEA6BDD416}"/>
              </a:ext>
            </a:extLst>
          </p:cNvPr>
          <p:cNvCxnSpPr>
            <a:cxnSpLocks/>
            <a:stCxn id="96" idx="4"/>
            <a:endCxn id="92" idx="1"/>
          </p:cNvCxnSpPr>
          <p:nvPr/>
        </p:nvCxnSpPr>
        <p:spPr>
          <a:xfrm rot="5400000" flipH="1" flipV="1">
            <a:off x="8273683" y="3729904"/>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51731117-25FB-5F79-2DC1-DC5F61557C8D}"/>
              </a:ext>
            </a:extLst>
          </p:cNvPr>
          <p:cNvSpPr/>
          <p:nvPr/>
        </p:nvSpPr>
        <p:spPr>
          <a:xfrm flipV="1">
            <a:off x="7727251" y="5090700"/>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F63998D6-F6A2-4B4D-AEE0-90F5936FD115}"/>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4F927483-6335-233C-3CC5-C9F416C3D2E9}"/>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0760DE0-5899-1E7A-D650-F10CE5C45C6E}"/>
              </a:ext>
            </a:extLst>
          </p:cNvPr>
          <p:cNvCxnSpPr>
            <a:cxnSpLocks/>
            <a:stCxn id="92" idx="4"/>
            <a:endCxn id="101" idx="0"/>
          </p:cNvCxnSpPr>
          <p:nvPr/>
        </p:nvCxnSpPr>
        <p:spPr>
          <a:xfrm rot="16200000" flipV="1">
            <a:off x="8836981" y="3744679"/>
            <a:ext cx="784477"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2DFC959E-D417-3986-A8F5-635AEB19E792}"/>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2BA75D7-6442-1A2B-B5FB-FDF479E4CEC6}"/>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7E9F24A2-73FE-52E3-297B-248EE7E0A21E}"/>
              </a:ext>
            </a:extLst>
          </p:cNvPr>
          <p:cNvSpPr txBox="1">
            <a:spLocks/>
          </p:cNvSpPr>
          <p:nvPr/>
        </p:nvSpPr>
        <p:spPr>
          <a:xfrm>
            <a:off x="133899" y="4240185"/>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603AEFB3-B6FF-6F25-B57C-3B30D479F608}"/>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FC3E4C23-862D-74DA-7CB2-CA1FA85ADFB9}"/>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1F3BF4-CA88-BFAD-BE01-4D560D54D1EE}"/>
              </a:ext>
            </a:extLst>
          </p:cNvPr>
          <p:cNvCxnSpPr>
            <a:cxnSpLocks/>
            <a:stCxn id="105" idx="6"/>
            <a:endCxn id="64" idx="4"/>
          </p:cNvCxnSpPr>
          <p:nvPr/>
        </p:nvCxnSpPr>
        <p:spPr>
          <a:xfrm rot="10800000">
            <a:off x="3867985" y="3022040"/>
            <a:ext cx="12700" cy="1114878"/>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218FA38D-33D9-DADE-BF4F-C5E8108B297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6CE03F18-E979-1277-DAFE-9BFF759B8B5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FD69806-DEBA-7FC8-729C-B2A2B6F86D83}"/>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96B407-5918-899F-C022-9258AC8FB9B6}"/>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281E3E-0909-1726-8C36-2B687D2C6C8E}"/>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92D7E47D-354F-F8D8-5E57-CE423F55B8F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2B9B7F10-C006-0C78-4DDD-FEAC97743DA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22017319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a:ln>
            <a:noFill/>
          </a:ln>
        </p:spPr>
        <p:txBody>
          <a:bodyPr/>
          <a:lstStyle/>
          <a:p>
            <a:r>
              <a:rPr lang="en-US" dirty="0">
                <a:solidFill>
                  <a:schemeClr val="accent3"/>
                </a:solidFill>
              </a:rPr>
              <a:t>Parasite transmission</a:t>
            </a:r>
            <a:r>
              <a:rPr lang="en-US" dirty="0">
                <a:solidFill>
                  <a:schemeClr val="accent6">
                    <a:lumMod val="75000"/>
                  </a:schemeClr>
                </a:solidFill>
              </a:rPr>
              <a:t> </a:t>
            </a:r>
            <a:r>
              <a:rPr lang="en-US" dirty="0"/>
              <a:t>and</a:t>
            </a:r>
            <a:r>
              <a:rPr lang="en-US" dirty="0">
                <a:solidFill>
                  <a:schemeClr val="accent6">
                    <a:lumMod val="75000"/>
                  </a:schemeClr>
                </a:solidFill>
              </a:rPr>
              <a:t> </a:t>
            </a:r>
            <a:r>
              <a:rPr lang="en-US" dirty="0">
                <a:solidFill>
                  <a:srgbClr val="C00000"/>
                </a:solidFill>
              </a:rPr>
              <a:t>development</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897C209-1D15-AFA4-3571-9BA4347F4E11}"/>
                  </a:ext>
                </a:extLst>
              </p:cNvPr>
              <p:cNvSpPr txBox="1"/>
              <p:nvPr/>
            </p:nvSpPr>
            <p:spPr>
              <a:xfrm>
                <a:off x="2808489" y="2087427"/>
                <a:ext cx="4984570"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b="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808489" y="2087427"/>
                <a:ext cx="4984570" cy="70121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FACDC60-309B-2712-5BFE-5C2B1CEFE5FA}"/>
                  </a:ext>
                </a:extLst>
              </p:cNvPr>
              <p:cNvSpPr txBox="1"/>
              <p:nvPr/>
            </p:nvSpPr>
            <p:spPr>
              <a:xfrm>
                <a:off x="2808489" y="287385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i="1">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808489" y="2873854"/>
                <a:ext cx="3549113"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B7BAE59-9A1C-F5A0-E63A-BB21FFEAC6D8}"/>
                  </a:ext>
                </a:extLst>
              </p:cNvPr>
              <p:cNvSpPr txBox="1"/>
              <p:nvPr/>
            </p:nvSpPr>
            <p:spPr>
              <a:xfrm>
                <a:off x="2808489" y="1386209"/>
                <a:ext cx="6084423"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i="1">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808489" y="1386209"/>
                <a:ext cx="6084423" cy="701218"/>
              </a:xfrm>
              <a:prstGeom prst="rect">
                <a:avLst/>
              </a:prstGeom>
              <a:blipFill>
                <a:blip r:embed="rId5"/>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017D9B4-C3ED-F77B-F257-0A29F2E1002E}"/>
              </a:ext>
            </a:extLst>
          </p:cNvPr>
          <p:cNvSpPr txBox="1"/>
          <p:nvPr/>
        </p:nvSpPr>
        <p:spPr>
          <a:xfrm>
            <a:off x="503682" y="147899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66337" y="218021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94934" y="2966643"/>
            <a:ext cx="1550681" cy="523220"/>
          </a:xfrm>
          <a:prstGeom prst="rect">
            <a:avLst/>
          </a:prstGeom>
          <a:noFill/>
        </p:spPr>
        <p:txBody>
          <a:bodyPr wrap="none" rtlCol="0">
            <a:spAutoFit/>
          </a:bodyPr>
          <a:lstStyle/>
          <a:p>
            <a:r>
              <a:rPr lang="en-US" sz="2800" b="1" dirty="0"/>
              <a:t>Infected</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36DCD45-FB82-CFB9-8F52-CC70A08AA1A5}"/>
                  </a:ext>
                </a:extLst>
              </p:cNvPr>
              <p:cNvSpPr txBox="1"/>
              <p:nvPr/>
            </p:nvSpPr>
            <p:spPr>
              <a:xfrm>
                <a:off x="6741433" y="229693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p:sp>
            <p:nvSpPr>
              <p:cNvPr id="19" name="TextBox 18">
                <a:extLst>
                  <a:ext uri="{FF2B5EF4-FFF2-40B4-BE49-F238E27FC236}">
                    <a16:creationId xmlns:a16="http://schemas.microsoft.com/office/drawing/2014/main" id="{F36DCD45-FB82-CFB9-8F52-CC70A08AA1A5}"/>
                  </a:ext>
                </a:extLst>
              </p:cNvPr>
              <p:cNvSpPr txBox="1">
                <a:spLocks noRot="1" noChangeAspect="1" noMove="1" noResize="1" noEditPoints="1" noAdjustHandles="1" noChangeArrowheads="1" noChangeShapeType="1" noTextEdit="1"/>
              </p:cNvSpPr>
              <p:nvPr/>
            </p:nvSpPr>
            <p:spPr>
              <a:xfrm>
                <a:off x="6741433" y="2296934"/>
                <a:ext cx="266098" cy="369332"/>
              </a:xfrm>
              <a:prstGeom prst="rect">
                <a:avLst/>
              </a:prstGeom>
              <a:blipFill>
                <a:blip r:embed="rId6"/>
                <a:stretch>
                  <a:fillRect l="-29545" r="-25000"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A1A6A73-2A8B-2B3F-A9E5-A5B3E83CCC9A}"/>
                  </a:ext>
                </a:extLst>
              </p:cNvPr>
              <p:cNvSpPr txBox="1"/>
              <p:nvPr/>
            </p:nvSpPr>
            <p:spPr>
              <a:xfrm>
                <a:off x="5481450" y="312053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p:sp>
            <p:nvSpPr>
              <p:cNvPr id="20" name="TextBox 19">
                <a:extLst>
                  <a:ext uri="{FF2B5EF4-FFF2-40B4-BE49-F238E27FC236}">
                    <a16:creationId xmlns:a16="http://schemas.microsoft.com/office/drawing/2014/main" id="{DA1A6A73-2A8B-2B3F-A9E5-A5B3E83CCC9A}"/>
                  </a:ext>
                </a:extLst>
              </p:cNvPr>
              <p:cNvSpPr txBox="1">
                <a:spLocks noRot="1" noChangeAspect="1" noMove="1" noResize="1" noEditPoints="1" noAdjustHandles="1" noChangeArrowheads="1" noChangeShapeType="1" noTextEdit="1"/>
              </p:cNvSpPr>
              <p:nvPr/>
            </p:nvSpPr>
            <p:spPr>
              <a:xfrm>
                <a:off x="5481450" y="3120531"/>
                <a:ext cx="266098" cy="369332"/>
              </a:xfrm>
              <a:prstGeom prst="rect">
                <a:avLst/>
              </a:prstGeom>
              <a:blipFill>
                <a:blip r:embed="rId7"/>
                <a:stretch>
                  <a:fillRect l="-27273" r="-27273"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8C0B1B8-E43D-6135-36CD-BBA82BB2EC05}"/>
                  </a:ext>
                </a:extLst>
              </p:cNvPr>
              <p:cNvSpPr txBox="1"/>
              <p:nvPr/>
            </p:nvSpPr>
            <p:spPr>
              <a:xfrm>
                <a:off x="7876920" y="159571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p:sp>
            <p:nvSpPr>
              <p:cNvPr id="22" name="TextBox 21">
                <a:extLst>
                  <a:ext uri="{FF2B5EF4-FFF2-40B4-BE49-F238E27FC236}">
                    <a16:creationId xmlns:a16="http://schemas.microsoft.com/office/drawing/2014/main" id="{78C0B1B8-E43D-6135-36CD-BBA82BB2EC05}"/>
                  </a:ext>
                </a:extLst>
              </p:cNvPr>
              <p:cNvSpPr txBox="1">
                <a:spLocks noRot="1" noChangeAspect="1" noMove="1" noResize="1" noEditPoints="1" noAdjustHandles="1" noChangeArrowheads="1" noChangeShapeType="1" noTextEdit="1"/>
              </p:cNvSpPr>
              <p:nvPr/>
            </p:nvSpPr>
            <p:spPr>
              <a:xfrm>
                <a:off x="7876920" y="1595716"/>
                <a:ext cx="266098" cy="369332"/>
              </a:xfrm>
              <a:prstGeom prst="rect">
                <a:avLst/>
              </a:prstGeom>
              <a:blipFill>
                <a:blip r:embed="rId8"/>
                <a:stretch>
                  <a:fillRect l="-27273"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3A743-120D-4478-DE4A-BD6B85C5D2C2}"/>
                  </a:ext>
                </a:extLst>
              </p:cNvPr>
              <p:cNvSpPr txBox="1"/>
              <p:nvPr/>
            </p:nvSpPr>
            <p:spPr>
              <a:xfrm>
                <a:off x="10769268" y="427280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𝑨</m:t>
                      </m:r>
                    </m:oMath>
                  </m:oMathPara>
                </a14:m>
                <a:endParaRPr lang="en-US" sz="2400" b="1" dirty="0">
                  <a:solidFill>
                    <a:schemeClr val="bg1"/>
                  </a:solidFill>
                </a:endParaRPr>
              </a:p>
            </p:txBody>
          </p:sp>
        </mc:Choice>
        <mc:Fallback xmlns="">
          <p:sp>
            <p:nvSpPr>
              <p:cNvPr id="23" name="TextBox 22">
                <a:extLst>
                  <a:ext uri="{FF2B5EF4-FFF2-40B4-BE49-F238E27FC236}">
                    <a16:creationId xmlns:a16="http://schemas.microsoft.com/office/drawing/2014/main" id="{6183A743-120D-4478-DE4A-BD6B85C5D2C2}"/>
                  </a:ext>
                </a:extLst>
              </p:cNvPr>
              <p:cNvSpPr txBox="1">
                <a:spLocks noRot="1" noChangeAspect="1" noMove="1" noResize="1" noEditPoints="1" noAdjustHandles="1" noChangeArrowheads="1" noChangeShapeType="1" noTextEdit="1"/>
              </p:cNvSpPr>
              <p:nvPr/>
            </p:nvSpPr>
            <p:spPr>
              <a:xfrm>
                <a:off x="10769268" y="4272801"/>
                <a:ext cx="266098" cy="369332"/>
              </a:xfrm>
              <a:prstGeom prst="rect">
                <a:avLst/>
              </a:prstGeom>
              <a:blipFill>
                <a:blip r:embed="rId9"/>
                <a:stretch>
                  <a:fillRect l="-30233" r="-27907" b="-3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3CAD8F7-A809-3D4D-231F-32CC5818F0AD}"/>
                  </a:ext>
                </a:extLst>
              </p:cNvPr>
              <p:cNvSpPr txBox="1"/>
              <p:nvPr/>
            </p:nvSpPr>
            <p:spPr>
              <a:xfrm>
                <a:off x="2808489" y="4930610"/>
                <a:ext cx="3872149"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oMath>
                  </m:oMathPara>
                </a14:m>
                <a:endParaRPr lang="en-US" sz="2400" dirty="0"/>
              </a:p>
            </p:txBody>
          </p:sp>
        </mc:Choice>
        <mc:Fallback>
          <p:sp>
            <p:nvSpPr>
              <p:cNvPr id="8" name="TextBox 7">
                <a:extLst>
                  <a:ext uri="{FF2B5EF4-FFF2-40B4-BE49-F238E27FC236}">
                    <a16:creationId xmlns:a16="http://schemas.microsoft.com/office/drawing/2014/main" id="{E3CAD8F7-A809-3D4D-231F-32CC5818F0AD}"/>
                  </a:ext>
                </a:extLst>
              </p:cNvPr>
              <p:cNvSpPr txBox="1">
                <a:spLocks noRot="1" noChangeAspect="1" noMove="1" noResize="1" noEditPoints="1" noAdjustHandles="1" noChangeArrowheads="1" noChangeShapeType="1" noTextEdit="1"/>
              </p:cNvSpPr>
              <p:nvPr/>
            </p:nvSpPr>
            <p:spPr>
              <a:xfrm>
                <a:off x="2808489" y="4930610"/>
                <a:ext cx="3872149" cy="701218"/>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50672FD-FA2C-D0B2-5116-56195FD2C657}"/>
                  </a:ext>
                </a:extLst>
              </p:cNvPr>
              <p:cNvSpPr txBox="1"/>
              <p:nvPr/>
            </p:nvSpPr>
            <p:spPr>
              <a:xfrm>
                <a:off x="2808489" y="5717037"/>
                <a:ext cx="2922467"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oMath>
                  </m:oMathPara>
                </a14:m>
                <a:endParaRPr lang="en-US" sz="2400" dirty="0"/>
              </a:p>
            </p:txBody>
          </p:sp>
        </mc:Choice>
        <mc:Fallback>
          <p:sp>
            <p:nvSpPr>
              <p:cNvPr id="9" name="TextBox 8">
                <a:extLst>
                  <a:ext uri="{FF2B5EF4-FFF2-40B4-BE49-F238E27FC236}">
                    <a16:creationId xmlns:a16="http://schemas.microsoft.com/office/drawing/2014/main" id="{A50672FD-FA2C-D0B2-5116-56195FD2C657}"/>
                  </a:ext>
                </a:extLst>
              </p:cNvPr>
              <p:cNvSpPr txBox="1">
                <a:spLocks noRot="1" noChangeAspect="1" noMove="1" noResize="1" noEditPoints="1" noAdjustHandles="1" noChangeArrowheads="1" noChangeShapeType="1" noTextEdit="1"/>
              </p:cNvSpPr>
              <p:nvPr/>
            </p:nvSpPr>
            <p:spPr>
              <a:xfrm>
                <a:off x="2808489" y="5717037"/>
                <a:ext cx="2922467" cy="70121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1B5A8EC-2D69-3DDD-E606-A913943B719E}"/>
                  </a:ext>
                </a:extLst>
              </p:cNvPr>
              <p:cNvSpPr txBox="1"/>
              <p:nvPr/>
            </p:nvSpPr>
            <p:spPr>
              <a:xfrm>
                <a:off x="2808489" y="4229392"/>
                <a:ext cx="4081887"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oMath>
                  </m:oMathPara>
                </a14:m>
                <a:endParaRPr lang="en-US" sz="2400" dirty="0"/>
              </a:p>
            </p:txBody>
          </p:sp>
        </mc:Choice>
        <mc:Fallback>
          <p:sp>
            <p:nvSpPr>
              <p:cNvPr id="10" name="TextBox 9">
                <a:extLst>
                  <a:ext uri="{FF2B5EF4-FFF2-40B4-BE49-F238E27FC236}">
                    <a16:creationId xmlns:a16="http://schemas.microsoft.com/office/drawing/2014/main" id="{71B5A8EC-2D69-3DDD-E606-A913943B719E}"/>
                  </a:ext>
                </a:extLst>
              </p:cNvPr>
              <p:cNvSpPr txBox="1">
                <a:spLocks noRot="1" noChangeAspect="1" noMove="1" noResize="1" noEditPoints="1" noAdjustHandles="1" noChangeArrowheads="1" noChangeShapeType="1" noTextEdit="1"/>
              </p:cNvSpPr>
              <p:nvPr/>
            </p:nvSpPr>
            <p:spPr>
              <a:xfrm>
                <a:off x="2808489" y="4229392"/>
                <a:ext cx="4081887" cy="701218"/>
              </a:xfrm>
              <a:prstGeom prst="rect">
                <a:avLst/>
              </a:prstGeom>
              <a:blipFill>
                <a:blip r:embed="rId12"/>
                <a:stretch>
                  <a:fillRect/>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81187FD-8FE4-1E0F-C240-7728A57E5DCC}"/>
              </a:ext>
            </a:extLst>
          </p:cNvPr>
          <p:cNvSpPr txBox="1"/>
          <p:nvPr/>
        </p:nvSpPr>
        <p:spPr>
          <a:xfrm>
            <a:off x="503682" y="4322181"/>
            <a:ext cx="2141933" cy="523220"/>
          </a:xfrm>
          <a:prstGeom prst="rect">
            <a:avLst/>
          </a:prstGeom>
          <a:noFill/>
        </p:spPr>
        <p:txBody>
          <a:bodyPr wrap="none" rtlCol="0">
            <a:spAutoFit/>
          </a:bodyPr>
          <a:lstStyle/>
          <a:p>
            <a:r>
              <a:rPr lang="en-US" sz="2800" b="1" dirty="0"/>
              <a:t>Susceptible</a:t>
            </a:r>
          </a:p>
        </p:txBody>
      </p:sp>
      <p:sp>
        <p:nvSpPr>
          <p:cNvPr id="15" name="TextBox 14">
            <a:extLst>
              <a:ext uri="{FF2B5EF4-FFF2-40B4-BE49-F238E27FC236}">
                <a16:creationId xmlns:a16="http://schemas.microsoft.com/office/drawing/2014/main" id="{20969668-3B1E-AD14-5203-D04CBF825227}"/>
              </a:ext>
            </a:extLst>
          </p:cNvPr>
          <p:cNvSpPr txBox="1"/>
          <p:nvPr/>
        </p:nvSpPr>
        <p:spPr>
          <a:xfrm>
            <a:off x="1066337" y="5023399"/>
            <a:ext cx="1579278" cy="523220"/>
          </a:xfrm>
          <a:prstGeom prst="rect">
            <a:avLst/>
          </a:prstGeom>
          <a:noFill/>
        </p:spPr>
        <p:txBody>
          <a:bodyPr wrap="none" rtlCol="0">
            <a:spAutoFit/>
          </a:bodyPr>
          <a:lstStyle/>
          <a:p>
            <a:r>
              <a:rPr lang="en-US" sz="2800" b="1" dirty="0"/>
              <a:t>Exposed</a:t>
            </a:r>
          </a:p>
        </p:txBody>
      </p:sp>
      <p:sp>
        <p:nvSpPr>
          <p:cNvPr id="16" name="TextBox 15">
            <a:extLst>
              <a:ext uri="{FF2B5EF4-FFF2-40B4-BE49-F238E27FC236}">
                <a16:creationId xmlns:a16="http://schemas.microsoft.com/office/drawing/2014/main" id="{BE6F5E14-72E0-E0E1-D38C-0640ED5A93FB}"/>
              </a:ext>
            </a:extLst>
          </p:cNvPr>
          <p:cNvSpPr txBox="1"/>
          <p:nvPr/>
        </p:nvSpPr>
        <p:spPr>
          <a:xfrm>
            <a:off x="719960" y="5809826"/>
            <a:ext cx="1925655" cy="523220"/>
          </a:xfrm>
          <a:prstGeom prst="rect">
            <a:avLst/>
          </a:prstGeom>
          <a:noFill/>
        </p:spPr>
        <p:txBody>
          <a:bodyPr wrap="none" rtlCol="0">
            <a:spAutoFit/>
          </a:bodyPr>
          <a:lstStyle/>
          <a:p>
            <a:r>
              <a:rPr lang="en-US" sz="2800" b="1" dirty="0"/>
              <a:t>Recovered</a:t>
            </a:r>
          </a:p>
        </p:txBody>
      </p:sp>
      <p:sp>
        <p:nvSpPr>
          <p:cNvPr id="25" name="Rectangle 24">
            <a:extLst>
              <a:ext uri="{FF2B5EF4-FFF2-40B4-BE49-F238E27FC236}">
                <a16:creationId xmlns:a16="http://schemas.microsoft.com/office/drawing/2014/main" id="{3DAFAB83-5E2F-E6D8-E80A-82D55A165587}"/>
              </a:ext>
            </a:extLst>
          </p:cNvPr>
          <p:cNvSpPr/>
          <p:nvPr/>
        </p:nvSpPr>
        <p:spPr>
          <a:xfrm>
            <a:off x="437322" y="1043391"/>
            <a:ext cx="8600662" cy="2622707"/>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564E7C-BC25-F3D5-BB66-1EB6AAD932F9}"/>
              </a:ext>
            </a:extLst>
          </p:cNvPr>
          <p:cNvSpPr/>
          <p:nvPr/>
        </p:nvSpPr>
        <p:spPr>
          <a:xfrm>
            <a:off x="437322" y="3819533"/>
            <a:ext cx="8600662" cy="2886065"/>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F03CAB5-3B96-578D-59C0-58485B3D60E5}"/>
              </a:ext>
            </a:extLst>
          </p:cNvPr>
          <p:cNvSpPr txBox="1"/>
          <p:nvPr/>
        </p:nvSpPr>
        <p:spPr>
          <a:xfrm>
            <a:off x="503682" y="953387"/>
            <a:ext cx="4051302" cy="584775"/>
          </a:xfrm>
          <a:prstGeom prst="rect">
            <a:avLst/>
          </a:prstGeom>
          <a:noFill/>
        </p:spPr>
        <p:txBody>
          <a:bodyPr wrap="none" rtlCol="0">
            <a:spAutoFit/>
          </a:bodyPr>
          <a:lstStyle/>
          <a:p>
            <a:r>
              <a:rPr lang="en-US" sz="3200" b="1" u="sng" dirty="0"/>
              <a:t>Mosquito population</a:t>
            </a:r>
          </a:p>
        </p:txBody>
      </p:sp>
      <p:sp>
        <p:nvSpPr>
          <p:cNvPr id="28" name="TextBox 27">
            <a:extLst>
              <a:ext uri="{FF2B5EF4-FFF2-40B4-BE49-F238E27FC236}">
                <a16:creationId xmlns:a16="http://schemas.microsoft.com/office/drawing/2014/main" id="{D79B22E8-A577-86A1-27BD-C176F4471CF1}"/>
              </a:ext>
            </a:extLst>
          </p:cNvPr>
          <p:cNvSpPr txBox="1">
            <a:spLocks/>
          </p:cNvSpPr>
          <p:nvPr/>
        </p:nvSpPr>
        <p:spPr>
          <a:xfrm>
            <a:off x="503682" y="3882801"/>
            <a:ext cx="3187476" cy="584775"/>
          </a:xfrm>
          <a:prstGeom prst="rect">
            <a:avLst/>
          </a:prstGeom>
          <a:noFill/>
        </p:spPr>
        <p:txBody>
          <a:bodyPr wrap="none" rtlCol="0">
            <a:spAutoFit/>
          </a:bodyPr>
          <a:lstStyle/>
          <a:p>
            <a:r>
              <a:rPr lang="en-US" sz="3200" b="1" u="sng" dirty="0"/>
              <a:t>Host population</a:t>
            </a:r>
          </a:p>
        </p:txBody>
      </p:sp>
      <p:sp>
        <p:nvSpPr>
          <p:cNvPr id="29" name="TextBox 28">
            <a:extLst>
              <a:ext uri="{FF2B5EF4-FFF2-40B4-BE49-F238E27FC236}">
                <a16:creationId xmlns:a16="http://schemas.microsoft.com/office/drawing/2014/main" id="{53B85764-BAEF-20E3-32D8-93E09AF95710}"/>
              </a:ext>
            </a:extLst>
          </p:cNvPr>
          <p:cNvSpPr txBox="1"/>
          <p:nvPr/>
        </p:nvSpPr>
        <p:spPr>
          <a:xfrm>
            <a:off x="9614452" y="1478998"/>
            <a:ext cx="2073866" cy="1200329"/>
          </a:xfrm>
          <a:prstGeom prst="rect">
            <a:avLst/>
          </a:prstGeom>
          <a:noFill/>
        </p:spPr>
        <p:txBody>
          <a:bodyPr wrap="square" rtlCol="0">
            <a:spAutoFit/>
          </a:bodyPr>
          <a:lstStyle/>
          <a:p>
            <a:r>
              <a:rPr lang="en-US" b="1" dirty="0"/>
              <a:t>NB</a:t>
            </a:r>
            <a:r>
              <a:rPr lang="en-US" dirty="0"/>
              <a:t>: Equations for oviposition and resting stages not shown</a:t>
            </a:r>
          </a:p>
        </p:txBody>
      </p:sp>
    </p:spTree>
    <p:extLst>
      <p:ext uri="{BB962C8B-B14F-4D97-AF65-F5344CB8AC3E}">
        <p14:creationId xmlns:p14="http://schemas.microsoft.com/office/powerpoint/2010/main" val="3228653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9F0373-A134-447A-BC5B-082DB2FAEBD3}"/>
              </a:ext>
            </a:extLst>
          </p:cNvPr>
          <p:cNvGrpSpPr/>
          <p:nvPr/>
        </p:nvGrpSpPr>
        <p:grpSpPr>
          <a:xfrm>
            <a:off x="739582" y="1553336"/>
            <a:ext cx="4628460" cy="3751328"/>
            <a:chOff x="1598507" y="1750682"/>
            <a:chExt cx="3481118" cy="2821417"/>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1598507" y="2285901"/>
              <a:ext cx="3481118" cy="2286198"/>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1632966" y="1750682"/>
              <a:ext cx="1967685" cy="277779"/>
            </a:xfrm>
            <a:prstGeom prst="rect">
              <a:avLst/>
            </a:prstGeom>
            <a:noFill/>
          </p:spPr>
          <p:txBody>
            <a:bodyPr wrap="square" rtlCol="0">
              <a:spAutoFit/>
            </a:bodyPr>
            <a:lstStyle/>
            <a:p>
              <a:r>
                <a:rPr lang="en-US" b="1"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2136725" y="2892392"/>
              <a:ext cx="2800047" cy="1165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AE230C7-D89D-A364-388A-517A0BD9035F}"/>
              </a:ext>
            </a:extLst>
          </p:cNvPr>
          <p:cNvGrpSpPr/>
          <p:nvPr/>
        </p:nvGrpSpPr>
        <p:grpSpPr>
          <a:xfrm>
            <a:off x="6257837" y="1690688"/>
            <a:ext cx="4637208" cy="3752281"/>
            <a:chOff x="8601494" y="3612178"/>
            <a:chExt cx="3487698" cy="2822134"/>
          </a:xfrm>
        </p:grpSpPr>
        <p:pic>
          <p:nvPicPr>
            <p:cNvPr id="10" name="Content Placeholder 15">
              <a:extLst>
                <a:ext uri="{FF2B5EF4-FFF2-40B4-BE49-F238E27FC236}">
                  <a16:creationId xmlns:a16="http://schemas.microsoft.com/office/drawing/2014/main" id="{7AD7C10D-7E0D-9781-B53C-13CF22797925}"/>
                </a:ext>
              </a:extLst>
            </p:cNvPr>
            <p:cNvPicPr>
              <a:picLocks noChangeAspect="1"/>
            </p:cNvPicPr>
            <p:nvPr/>
          </p:nvPicPr>
          <p:blipFill rotWithShape="1">
            <a:blip r:embed="rId4"/>
            <a:srcRect t="25433" r="51340"/>
            <a:stretch/>
          </p:blipFill>
          <p:spPr>
            <a:xfrm>
              <a:off x="8601494" y="4148312"/>
              <a:ext cx="3487698" cy="2286000"/>
            </a:xfrm>
            <a:prstGeom prst="rect">
              <a:avLst/>
            </a:prstGeom>
          </p:spPr>
        </p:pic>
        <p:sp>
          <p:nvSpPr>
            <p:cNvPr id="15" name="TextBox 14">
              <a:extLst>
                <a:ext uri="{FF2B5EF4-FFF2-40B4-BE49-F238E27FC236}">
                  <a16:creationId xmlns:a16="http://schemas.microsoft.com/office/drawing/2014/main" id="{324AFB16-1A7B-D232-68E7-A4AD3CA389D8}"/>
                </a:ext>
              </a:extLst>
            </p:cNvPr>
            <p:cNvSpPr txBox="1"/>
            <p:nvPr/>
          </p:nvSpPr>
          <p:spPr>
            <a:xfrm>
              <a:off x="8601494" y="3612178"/>
              <a:ext cx="1181227" cy="277779"/>
            </a:xfrm>
            <a:prstGeom prst="rect">
              <a:avLst/>
            </a:prstGeom>
            <a:noFill/>
          </p:spPr>
          <p:txBody>
            <a:bodyPr wrap="square" rtlCol="0">
              <a:spAutoFit/>
            </a:bodyPr>
            <a:lstStyle/>
            <a:p>
              <a:r>
                <a:rPr lang="en-US" b="1" dirty="0"/>
                <a:t>Africa region</a:t>
              </a:r>
            </a:p>
          </p:txBody>
        </p:sp>
        <p:cxnSp>
          <p:nvCxnSpPr>
            <p:cNvPr id="29" name="Straight Connector 28">
              <a:extLst>
                <a:ext uri="{FF2B5EF4-FFF2-40B4-BE49-F238E27FC236}">
                  <a16:creationId xmlns:a16="http://schemas.microsoft.com/office/drawing/2014/main" id="{53C36E1B-531B-17D1-37C4-283214BBB9F5}"/>
                </a:ext>
              </a:extLst>
            </p:cNvPr>
            <p:cNvCxnSpPr>
              <a:cxnSpLocks/>
            </p:cNvCxnSpPr>
            <p:nvPr/>
          </p:nvCxnSpPr>
          <p:spPr>
            <a:xfrm>
              <a:off x="9239061" y="4312354"/>
              <a:ext cx="1960076" cy="644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A0B3F1-7978-C31C-7698-76CFB46AF5E9}"/>
                </a:ext>
              </a:extLst>
            </p:cNvPr>
            <p:cNvCxnSpPr>
              <a:cxnSpLocks/>
            </p:cNvCxnSpPr>
            <p:nvPr/>
          </p:nvCxnSpPr>
          <p:spPr>
            <a:xfrm>
              <a:off x="11262511" y="5051629"/>
              <a:ext cx="74593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3F7E12A1-73A4-ADFE-9555-9FEAF6BEC094}"/>
              </a:ext>
            </a:extLst>
          </p:cNvPr>
          <p:cNvSpPr txBox="1"/>
          <p:nvPr/>
        </p:nvSpPr>
        <p:spPr>
          <a:xfrm>
            <a:off x="2293260" y="597975"/>
            <a:ext cx="7605480" cy="461665"/>
          </a:xfrm>
          <a:prstGeom prst="rect">
            <a:avLst/>
          </a:prstGeom>
          <a:noFill/>
        </p:spPr>
        <p:txBody>
          <a:bodyPr wrap="none" rtlCol="0">
            <a:spAutoFit/>
          </a:bodyPr>
          <a:lstStyle/>
          <a:p>
            <a:r>
              <a:rPr lang="en-US" sz="2400" b="1" dirty="0"/>
              <a:t>Progress on </a:t>
            </a:r>
            <a:r>
              <a:rPr lang="en-US" sz="2400" b="1" u="sng" dirty="0"/>
              <a:t>malaria elimination by 2030</a:t>
            </a:r>
            <a:r>
              <a:rPr lang="en-US" sz="2400" b="1" dirty="0"/>
              <a:t> has stalled</a:t>
            </a:r>
          </a:p>
        </p:txBody>
      </p:sp>
    </p:spTree>
    <p:extLst>
      <p:ext uri="{BB962C8B-B14F-4D97-AF65-F5344CB8AC3E}">
        <p14:creationId xmlns:p14="http://schemas.microsoft.com/office/powerpoint/2010/main" val="1151826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499C-ABA9-8534-B861-7527E4E5E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92C97-501F-4D40-7DCA-A56D4289BE82}"/>
              </a:ext>
            </a:extLst>
          </p:cNvPr>
          <p:cNvSpPr>
            <a:spLocks noGrp="1"/>
          </p:cNvSpPr>
          <p:nvPr>
            <p:ph type="title"/>
          </p:nvPr>
        </p:nvSpPr>
        <p:spPr>
          <a:xfrm>
            <a:off x="0" y="0"/>
            <a:ext cx="10515600" cy="1325563"/>
          </a:xfrm>
        </p:spPr>
        <p:txBody>
          <a:bodyPr/>
          <a:lstStyle/>
          <a:p>
            <a:r>
              <a:rPr lang="en-US" dirty="0"/>
              <a:t>Forces of infection</a:t>
            </a:r>
          </a:p>
        </p:txBody>
      </p:sp>
      <p:pic>
        <p:nvPicPr>
          <p:cNvPr id="4" name="Picture 3">
            <a:extLst>
              <a:ext uri="{FF2B5EF4-FFF2-40B4-BE49-F238E27FC236}">
                <a16:creationId xmlns:a16="http://schemas.microsoft.com/office/drawing/2014/main" id="{86EE4803-98EE-1010-2355-01178D4F9DF5}"/>
              </a:ext>
            </a:extLst>
          </p:cNvPr>
          <p:cNvPicPr>
            <a:picLocks noChangeAspect="1"/>
          </p:cNvPicPr>
          <p:nvPr/>
        </p:nvPicPr>
        <p:blipFill>
          <a:blip r:embed="rId2"/>
          <a:srcRect r="88027"/>
          <a:stretch/>
        </p:blipFill>
        <p:spPr>
          <a:xfrm>
            <a:off x="76513" y="1689083"/>
            <a:ext cx="1394478" cy="1484243"/>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93B41F9-C1BE-0FF2-063F-989C4B226911}"/>
                  </a:ext>
                </a:extLst>
              </p:cNvPr>
              <p:cNvSpPr txBox="1"/>
              <p:nvPr/>
            </p:nvSpPr>
            <p:spPr>
              <a:xfrm>
                <a:off x="159026" y="3655151"/>
                <a:ext cx="11403496" cy="944874"/>
              </a:xfrm>
              <a:prstGeom prst="rect">
                <a:avLst/>
              </a:prstGeom>
              <a:noFill/>
            </p:spPr>
            <p:txBody>
              <a:bodyPr wrap="square">
                <a:spAutoFit/>
              </a:bodyPr>
              <a:lstStyle/>
              <a:p>
                <a14:m>
                  <m:oMath xmlns:m="http://schemas.openxmlformats.org/officeDocument/2006/math">
                    <m:sSub>
                      <m:sSubPr>
                        <m:ctrlPr>
                          <a:rPr lang="en-US" sz="3600" i="1" smtClean="0">
                            <a:solidFill>
                              <a:schemeClr val="accent3"/>
                            </a:solidFill>
                            <a:latin typeface="Cambria Math" panose="02040503050406030204" pitchFamily="18" charset="0"/>
                          </a:rPr>
                        </m:ctrlPr>
                      </m:sSubPr>
                      <m:e>
                        <m:r>
                          <a:rPr lang="en-US" sz="3600" b="1" i="1">
                            <a:solidFill>
                              <a:schemeClr val="accent3"/>
                            </a:solidFill>
                            <a:latin typeface="Cambria Math" panose="02040503050406030204" pitchFamily="18" charset="0"/>
                          </a:rPr>
                          <m:t>𝚽</m:t>
                        </m:r>
                      </m:e>
                      <m:sub>
                        <m:r>
                          <a:rPr lang="en-US" sz="3600" i="1">
                            <a:solidFill>
                              <a:schemeClr val="accent3"/>
                            </a:solidFill>
                            <a:latin typeface="Cambria Math" panose="02040503050406030204" pitchFamily="18" charset="0"/>
                          </a:rPr>
                          <m:t>𝐵</m:t>
                        </m:r>
                      </m:sub>
                    </m:sSub>
                    <m:r>
                      <a:rPr lang="en-US" sz="3600" b="0" i="1" smtClean="0">
                        <a:solidFill>
                          <a:schemeClr val="accent3"/>
                        </a:solidFill>
                        <a:latin typeface="Cambria Math" panose="02040503050406030204" pitchFamily="18" charset="0"/>
                      </a:rPr>
                      <m:t>    </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𝐵</m:t>
                        </m:r>
                      </m:sub>
                    </m:sSub>
                    <m:r>
                      <a:rPr lang="en-US" sz="3600" b="0" i="1" smtClean="0">
                        <a:solidFill>
                          <a:schemeClr val="tx1"/>
                        </a:solidFill>
                        <a:latin typeface="Cambria Math" panose="02040503050406030204" pitchFamily="18" charset="0"/>
                      </a:rPr>
                      <m:t>           ×</m:t>
                    </m:r>
                    <m:r>
                      <a:rPr lang="en-US" sz="3600" b="1" i="1" smtClean="0">
                        <a:solidFill>
                          <a:schemeClr val="tx1"/>
                        </a:solidFill>
                        <a:latin typeface="Cambria Math" panose="02040503050406030204" pitchFamily="18" charset="0"/>
                      </a:rPr>
                      <m:t>           </m:t>
                    </m:r>
                    <m:sSub>
                      <m:sSubPr>
                        <m:ctrlPr>
                          <a:rPr lang="en-US" sz="3600" b="1" i="1">
                            <a:latin typeface="Cambria Math" panose="02040503050406030204" pitchFamily="18" charset="0"/>
                          </a:rPr>
                        </m:ctrlPr>
                      </m:sSubPr>
                      <m:e>
                        <m:r>
                          <a:rPr lang="en-US" sz="3600" b="1" i="0" smtClean="0">
                            <a:latin typeface="Cambria Math" panose="02040503050406030204" pitchFamily="18" charset="0"/>
                          </a:rPr>
                          <m:t>𝚲</m:t>
                        </m:r>
                      </m:e>
                      <m:sub>
                        <m:r>
                          <a:rPr lang="en-US" sz="3600" i="1">
                            <a:latin typeface="Cambria Math" panose="02040503050406030204" pitchFamily="18" charset="0"/>
                          </a:rPr>
                          <m:t>𝐵</m:t>
                        </m:r>
                      </m:sub>
                    </m:sSub>
                    <m:r>
                      <a:rPr lang="en-US" sz="3600" b="0" i="1" smtClean="0">
                        <a:latin typeface="Cambria Math" panose="02040503050406030204" pitchFamily="18" charset="0"/>
                      </a:rPr>
                      <m:t>         </m:t>
                    </m:r>
                    <m:r>
                      <a:rPr lang="en-US" sz="3600" b="0" i="1" smtClean="0">
                        <a:solidFill>
                          <a:schemeClr val="tx1"/>
                        </a:solidFill>
                        <a:latin typeface="Cambria Math" panose="02040503050406030204" pitchFamily="18" charset="0"/>
                      </a:rPr>
                      <m:t>×               </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rPr>
                              <m:t>𝐼</m:t>
                            </m:r>
                          </m:e>
                          <m:sub>
                            <m:r>
                              <a:rPr lang="en-US" sz="3600" i="1">
                                <a:latin typeface="Cambria Math" panose="02040503050406030204" pitchFamily="18" charset="0"/>
                              </a:rPr>
                              <m:t>𝐻</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𝐾</m:t>
                            </m:r>
                          </m:e>
                          <m:sub>
                            <m:r>
                              <a:rPr lang="en-US" sz="3600" i="1">
                                <a:latin typeface="Cambria Math" panose="02040503050406030204" pitchFamily="18" charset="0"/>
                              </a:rPr>
                              <m:t>𝐻</m:t>
                            </m:r>
                          </m:sub>
                        </m:sSub>
                      </m:den>
                    </m:f>
                  </m:oMath>
                </a14:m>
                <a:r>
                  <a:rPr lang="en-US" sz="3600" dirty="0"/>
                  <a:t> </a:t>
                </a:r>
              </a:p>
            </p:txBody>
          </p:sp>
        </mc:Choice>
        <mc:Fallback>
          <p:sp>
            <p:nvSpPr>
              <p:cNvPr id="6" name="TextBox 5">
                <a:extLst>
                  <a:ext uri="{FF2B5EF4-FFF2-40B4-BE49-F238E27FC236}">
                    <a16:creationId xmlns:a16="http://schemas.microsoft.com/office/drawing/2014/main" id="{693B41F9-C1BE-0FF2-063F-989C4B226911}"/>
                  </a:ext>
                </a:extLst>
              </p:cNvPr>
              <p:cNvSpPr txBox="1">
                <a:spLocks noRot="1" noChangeAspect="1" noMove="1" noResize="1" noEditPoints="1" noAdjustHandles="1" noChangeArrowheads="1" noChangeShapeType="1" noTextEdit="1"/>
              </p:cNvSpPr>
              <p:nvPr/>
            </p:nvSpPr>
            <p:spPr>
              <a:xfrm>
                <a:off x="159026" y="3655151"/>
                <a:ext cx="11403496" cy="9448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A635698-4AA1-4C43-7901-06CD7E27EB51}"/>
                  </a:ext>
                </a:extLst>
              </p:cNvPr>
              <p:cNvSpPr txBox="1"/>
              <p:nvPr/>
            </p:nvSpPr>
            <p:spPr>
              <a:xfrm>
                <a:off x="159026" y="5391186"/>
                <a:ext cx="11403496" cy="1049711"/>
              </a:xfrm>
              <a:prstGeom prst="rect">
                <a:avLst/>
              </a:prstGeom>
              <a:noFill/>
            </p:spPr>
            <p:txBody>
              <a:bodyPr wrap="square">
                <a:spAutoFit/>
              </a:bodyPr>
              <a:lstStyle/>
              <a:p>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b="0" i="1">
                            <a:solidFill>
                              <a:srgbClr val="C00000"/>
                            </a:solidFill>
                            <a:latin typeface="Cambria Math" panose="02040503050406030204" pitchFamily="18" charset="0"/>
                          </a:rPr>
                          <m:t>𝛷</m:t>
                        </m:r>
                      </m:e>
                      <m:sub>
                        <m:r>
                          <a:rPr lang="en-US" sz="3600" b="0" i="1" smtClean="0">
                            <a:solidFill>
                              <a:srgbClr val="C00000"/>
                            </a:solidFill>
                            <a:latin typeface="Cambria Math" panose="02040503050406030204" pitchFamily="18" charset="0"/>
                          </a:rPr>
                          <m:t>𝐻</m:t>
                        </m:r>
                      </m:sub>
                    </m:sSub>
                    <m:r>
                      <a:rPr lang="en-US" sz="3600" b="0" i="1" smtClean="0">
                        <a:solidFill>
                          <a:srgbClr val="C00000"/>
                        </a:solidFill>
                        <a:latin typeface="Cambria Math" panose="02040503050406030204" pitchFamily="18" charset="0"/>
                      </a:rPr>
                      <m:t>    </m:t>
                    </m:r>
                    <m:r>
                      <a:rPr lang="en-US" sz="3600" b="0" i="1" smtClean="0">
                        <a:solidFill>
                          <a:schemeClr val="tx1"/>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1</m:t>
                            </m:r>
                          </m:e>
                        </m:acc>
                      </m:e>
                      <m:sup>
                        <m:r>
                          <a:rPr lang="en-US" sz="3600" b="0" i="1" smtClean="0">
                            <a:solidFill>
                              <a:schemeClr val="tx1"/>
                            </a:solidFill>
                            <a:latin typeface="Cambria Math" panose="02040503050406030204" pitchFamily="18" charset="0"/>
                          </a:rPr>
                          <m:t>𝑇</m:t>
                        </m:r>
                      </m:sup>
                    </m:sSup>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𝐻</m:t>
                        </m:r>
                      </m:sub>
                    </m:sSub>
                    <m:r>
                      <a:rPr lang="en-US" sz="3600" b="0" i="1" smtClean="0">
                        <a:solidFill>
                          <a:schemeClr val="tx1"/>
                        </a:solidFill>
                        <a:latin typeface="Cambria Math" panose="02040503050406030204" pitchFamily="18" charset="0"/>
                      </a:rPr>
                      <m:t>             ×         </m:t>
                    </m:r>
                    <m:sSub>
                      <m:sSubPr>
                        <m:ctrlPr>
                          <a:rPr lang="en-US" sz="3600" b="1" i="1" smtClean="0">
                            <a:solidFill>
                              <a:schemeClr val="tx1"/>
                            </a:solidFill>
                            <a:latin typeface="Cambria Math" panose="02040503050406030204" pitchFamily="18" charset="0"/>
                          </a:rPr>
                        </m:ctrlPr>
                      </m:sSubPr>
                      <m:e>
                        <m:r>
                          <a:rPr lang="en-US" sz="3600" b="1" i="0" smtClean="0">
                            <a:solidFill>
                              <a:schemeClr val="tx1"/>
                            </a:solidFill>
                            <a:latin typeface="Cambria Math" panose="02040503050406030204" pitchFamily="18" charset="0"/>
                          </a:rPr>
                          <m:t>𝚲</m:t>
                        </m:r>
                      </m:e>
                      <m:sub>
                        <m:r>
                          <a:rPr lang="en-US" sz="3600" b="1" i="1" smtClean="0">
                            <a:solidFill>
                              <a:schemeClr val="tx1"/>
                            </a:solidFill>
                            <a:latin typeface="Cambria Math" panose="02040503050406030204" pitchFamily="18" charset="0"/>
                          </a:rPr>
                          <m:t>𝑯</m:t>
                        </m:r>
                      </m:sub>
                    </m:sSub>
                    <m:r>
                      <a:rPr lang="en-US" sz="3600" b="1" i="1" smtClean="0">
                        <a:solidFill>
                          <a:schemeClr val="tx1"/>
                        </a:solidFill>
                        <a:latin typeface="Cambria Math" panose="02040503050406030204" pitchFamily="18" charset="0"/>
                      </a:rPr>
                      <m:t>           ×              </m:t>
                    </m:r>
                    <m:f>
                      <m:fPr>
                        <m:ctrlPr>
                          <a:rPr lang="en-US" sz="3600" b="1" i="1" smtClean="0">
                            <a:solidFill>
                              <a:schemeClr val="tx1"/>
                            </a:solidFill>
                            <a:latin typeface="Cambria Math" panose="02040503050406030204" pitchFamily="18" charset="0"/>
                          </a:rPr>
                        </m:ctrlPr>
                      </m:fPr>
                      <m:num>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𝐵</m:t>
                            </m:r>
                          </m:e>
                        </m:acc>
                      </m:num>
                      <m:den>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𝐾</m:t>
                            </m:r>
                          </m:e>
                          <m:sub>
                            <m:r>
                              <a:rPr lang="en-US" sz="3600" b="0" i="1" smtClean="0">
                                <a:solidFill>
                                  <a:schemeClr val="tx1"/>
                                </a:solidFill>
                                <a:latin typeface="Cambria Math" panose="02040503050406030204" pitchFamily="18" charset="0"/>
                              </a:rPr>
                              <m:t>𝐵</m:t>
                            </m:r>
                          </m:sub>
                        </m:sSub>
                      </m:den>
                    </m:f>
                  </m:oMath>
                </a14:m>
                <a:r>
                  <a:rPr lang="en-US" sz="3600" dirty="0"/>
                  <a:t> </a:t>
                </a:r>
                <a:endParaRPr lang="en-US" sz="3200" dirty="0"/>
              </a:p>
            </p:txBody>
          </p:sp>
        </mc:Choice>
        <mc:Fallback>
          <p:sp>
            <p:nvSpPr>
              <p:cNvPr id="7" name="TextBox 6">
                <a:extLst>
                  <a:ext uri="{FF2B5EF4-FFF2-40B4-BE49-F238E27FC236}">
                    <a16:creationId xmlns:a16="http://schemas.microsoft.com/office/drawing/2014/main" id="{BA635698-4AA1-4C43-7901-06CD7E27EB51}"/>
                  </a:ext>
                </a:extLst>
              </p:cNvPr>
              <p:cNvSpPr txBox="1">
                <a:spLocks noRot="1" noChangeAspect="1" noMove="1" noResize="1" noEditPoints="1" noAdjustHandles="1" noChangeArrowheads="1" noChangeShapeType="1" noTextEdit="1"/>
              </p:cNvSpPr>
              <p:nvPr/>
            </p:nvSpPr>
            <p:spPr>
              <a:xfrm>
                <a:off x="159026" y="5391186"/>
                <a:ext cx="11403496" cy="1049711"/>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D394C3D-DCEF-8F5B-CD84-0D74113FBC32}"/>
              </a:ext>
            </a:extLst>
          </p:cNvPr>
          <p:cNvPicPr>
            <a:picLocks noChangeAspect="1"/>
          </p:cNvPicPr>
          <p:nvPr/>
        </p:nvPicPr>
        <p:blipFill>
          <a:blip r:embed="rId2"/>
          <a:srcRect l="72904" r="-540"/>
          <a:stretch/>
        </p:blipFill>
        <p:spPr>
          <a:xfrm>
            <a:off x="1464052" y="1689083"/>
            <a:ext cx="3218711" cy="1484243"/>
          </a:xfrm>
          <a:prstGeom prst="rect">
            <a:avLst/>
          </a:prstGeom>
        </p:spPr>
      </p:pic>
      <p:pic>
        <p:nvPicPr>
          <p:cNvPr id="9" name="Picture 8">
            <a:extLst>
              <a:ext uri="{FF2B5EF4-FFF2-40B4-BE49-F238E27FC236}">
                <a16:creationId xmlns:a16="http://schemas.microsoft.com/office/drawing/2014/main" id="{FA6331F1-0375-A981-08BB-AAE9221EFF61}"/>
              </a:ext>
            </a:extLst>
          </p:cNvPr>
          <p:cNvPicPr>
            <a:picLocks noChangeAspect="1"/>
          </p:cNvPicPr>
          <p:nvPr/>
        </p:nvPicPr>
        <p:blipFill>
          <a:blip r:embed="rId2"/>
          <a:srcRect l="38428" r="30111"/>
          <a:stretch/>
        </p:blipFill>
        <p:spPr>
          <a:xfrm>
            <a:off x="8116047" y="1689083"/>
            <a:ext cx="3664226" cy="1484243"/>
          </a:xfrm>
          <a:prstGeom prst="rect">
            <a:avLst/>
          </a:prstGeom>
        </p:spPr>
      </p:pic>
      <p:pic>
        <p:nvPicPr>
          <p:cNvPr id="10" name="Picture 9">
            <a:extLst>
              <a:ext uri="{FF2B5EF4-FFF2-40B4-BE49-F238E27FC236}">
                <a16:creationId xmlns:a16="http://schemas.microsoft.com/office/drawing/2014/main" id="{2AA38F6D-45A1-F040-7360-BD864B462621}"/>
              </a:ext>
            </a:extLst>
          </p:cNvPr>
          <p:cNvPicPr>
            <a:picLocks noChangeAspect="1"/>
          </p:cNvPicPr>
          <p:nvPr/>
        </p:nvPicPr>
        <p:blipFill>
          <a:blip r:embed="rId2"/>
          <a:srcRect l="11482" r="64076"/>
          <a:stretch/>
        </p:blipFill>
        <p:spPr>
          <a:xfrm>
            <a:off x="4976011" y="1689083"/>
            <a:ext cx="2846789" cy="1484243"/>
          </a:xfrm>
          <a:prstGeom prst="rect">
            <a:avLst/>
          </a:prstGeom>
        </p:spPr>
      </p:pic>
      <p:pic>
        <p:nvPicPr>
          <p:cNvPr id="11" name="Picture 10">
            <a:extLst>
              <a:ext uri="{FF2B5EF4-FFF2-40B4-BE49-F238E27FC236}">
                <a16:creationId xmlns:a16="http://schemas.microsoft.com/office/drawing/2014/main" id="{CFF60754-17F0-7B71-7069-64DD9B4D0B64}"/>
              </a:ext>
            </a:extLst>
          </p:cNvPr>
          <p:cNvPicPr>
            <a:picLocks noChangeAspect="1"/>
          </p:cNvPicPr>
          <p:nvPr/>
        </p:nvPicPr>
        <p:blipFill>
          <a:blip r:embed="rId2"/>
          <a:srcRect l="36226" r="61137"/>
          <a:stretch/>
        </p:blipFill>
        <p:spPr>
          <a:xfrm>
            <a:off x="4675824" y="1689083"/>
            <a:ext cx="307126" cy="1484243"/>
          </a:xfrm>
          <a:prstGeom prst="rect">
            <a:avLst/>
          </a:prstGeom>
        </p:spPr>
      </p:pic>
      <p:pic>
        <p:nvPicPr>
          <p:cNvPr id="13" name="Picture 12">
            <a:extLst>
              <a:ext uri="{FF2B5EF4-FFF2-40B4-BE49-F238E27FC236}">
                <a16:creationId xmlns:a16="http://schemas.microsoft.com/office/drawing/2014/main" id="{1E0114D0-5A11-30D6-DA51-27AD216610F0}"/>
              </a:ext>
            </a:extLst>
          </p:cNvPr>
          <p:cNvPicPr>
            <a:picLocks noChangeAspect="1"/>
          </p:cNvPicPr>
          <p:nvPr/>
        </p:nvPicPr>
        <p:blipFill>
          <a:blip r:embed="rId2"/>
          <a:srcRect l="36226" r="61137"/>
          <a:stretch/>
        </p:blipFill>
        <p:spPr>
          <a:xfrm>
            <a:off x="7815861" y="1689083"/>
            <a:ext cx="307126" cy="1484243"/>
          </a:xfrm>
          <a:prstGeom prst="rect">
            <a:avLst/>
          </a:prstGeom>
        </p:spPr>
      </p:pic>
    </p:spTree>
    <p:extLst>
      <p:ext uri="{BB962C8B-B14F-4D97-AF65-F5344CB8AC3E}">
        <p14:creationId xmlns:p14="http://schemas.microsoft.com/office/powerpoint/2010/main" val="3213627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055-74EB-5305-DEAA-43245D3A48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A55BF-FD4D-707A-19C8-6FC93CEF04C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BB0A55BF-FD4D-707A-19C8-6FC93CEF04C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9875E2-31F3-4395-C66C-8C9F5C38E930}"/>
                  </a:ext>
                </a:extLst>
              </p:cNvPr>
              <p:cNvSpPr txBox="1"/>
              <p:nvPr/>
            </p:nvSpPr>
            <p:spPr>
              <a:xfrm>
                <a:off x="1497633" y="2051832"/>
                <a:ext cx="8917334" cy="4570738"/>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ℛ</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 </m:t>
                    </m:r>
                  </m:oMath>
                </a14:m>
                <a:r>
                  <a:rPr lang="en-US" sz="2000" dirty="0"/>
                  <a:t>    Pr(host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host</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probability of surviving the extrinsic incubation period</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number of oviposition cycles w/ undeveloped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Mosquito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Average number of gonotrophic cycles</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Host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dirty="0" err="1"/>
                  <a:t>Pr</a:t>
                </a:r>
                <a:r>
                  <a:rPr lang="en-US" sz="2000" dirty="0"/>
                  <a:t>(vector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vector</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Vector-host population ratio</a:t>
                </a:r>
              </a:p>
            </p:txBody>
          </p:sp>
        </mc:Choice>
        <mc:Fallback xmlns="">
          <p:sp>
            <p:nvSpPr>
              <p:cNvPr id="20" name="TextBox 19">
                <a:extLst>
                  <a:ext uri="{FF2B5EF4-FFF2-40B4-BE49-F238E27FC236}">
                    <a16:creationId xmlns:a16="http://schemas.microsoft.com/office/drawing/2014/main" id="{649875E2-31F3-4395-C66C-8C9F5C38E930}"/>
                  </a:ext>
                </a:extLst>
              </p:cNvPr>
              <p:cNvSpPr txBox="1">
                <a:spLocks noRot="1" noChangeAspect="1" noMove="1" noResize="1" noEditPoints="1" noAdjustHandles="1" noChangeArrowheads="1" noChangeShapeType="1" noTextEdit="1"/>
              </p:cNvSpPr>
              <p:nvPr/>
            </p:nvSpPr>
            <p:spPr>
              <a:xfrm>
                <a:off x="1497633" y="2051832"/>
                <a:ext cx="8917334" cy="4570738"/>
              </a:xfrm>
              <a:prstGeom prst="rect">
                <a:avLst/>
              </a:prstGeom>
              <a:blipFill>
                <a:blip r:embed="rId4"/>
                <a:stretch>
                  <a:fillRect l="-1026" b="-253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6A9CB82-A57A-AFFF-AF94-76E57C3532FA}"/>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are dependent on biting dynamics</a:t>
            </a:r>
            <a:endParaRPr lang="en-US" b="1" dirty="0"/>
          </a:p>
        </p:txBody>
      </p:sp>
    </p:spTree>
    <p:extLst>
      <p:ext uri="{BB962C8B-B14F-4D97-AF65-F5344CB8AC3E}">
        <p14:creationId xmlns:p14="http://schemas.microsoft.com/office/powerpoint/2010/main" val="1297031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700" b="1" dirty="0"/>
              <a:t>Comparing models of the mosquito biting process</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11163300" cy="1448308"/>
          </a:xfrm>
        </p:spPr>
        <p:txBody>
          <a:bodyPr>
            <a:normAutofit/>
          </a:bodyPr>
          <a:lstStyle/>
          <a:p>
            <a:pPr marL="0" indent="0">
              <a:buNone/>
            </a:pPr>
            <a:r>
              <a:rPr lang="en-US" sz="2400" dirty="0"/>
              <a:t>Using the </a:t>
            </a:r>
            <a:r>
              <a:rPr lang="en-US" sz="2400" b="1" u="sng" dirty="0"/>
              <a:t>gonotrophic cycle duration</a:t>
            </a:r>
            <a:r>
              <a:rPr lang="en-US" sz="2400" b="1" dirty="0"/>
              <a:t> (GCD)</a:t>
            </a:r>
            <a:r>
              <a:rPr lang="en-US" sz="2400" dirty="0"/>
              <a:t>, </a:t>
            </a:r>
          </a:p>
          <a:p>
            <a:pPr marL="0" indent="0">
              <a:buNone/>
            </a:pPr>
            <a:r>
              <a:rPr lang="en-US" sz="2400" i="1" dirty="0"/>
              <a:t>the average duration of time between discrete mosquito egg-laying events</a:t>
            </a:r>
            <a:r>
              <a:rPr lang="en-US" sz="2400" dirty="0"/>
              <a:t> </a:t>
            </a:r>
          </a:p>
          <a:p>
            <a:pPr marL="0" indent="0">
              <a:buNone/>
            </a:pPr>
            <a:r>
              <a:rPr lang="en-US" sz="2400" dirty="0"/>
              <a:t>we can compare models:</a:t>
            </a:r>
          </a:p>
        </p:txBody>
      </p:sp>
      <mc:AlternateContent xmlns:mc="http://schemas.openxmlformats.org/markup-compatibility/2006">
        <mc:Choice xmlns:a14="http://schemas.microsoft.com/office/drawing/2010/main"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06647237"/>
                  </p:ext>
                </p:extLst>
              </p:nvPr>
            </p:nvGraphicFramePr>
            <p:xfrm>
              <a:off x="838199" y="3806872"/>
              <a:ext cx="10664117" cy="2057147"/>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551307">
                    <a:tc>
                      <a:txBody>
                        <a:bodyPr/>
                        <a:lstStyle/>
                        <a:p>
                          <a:r>
                            <a:rPr lang="en-US" sz="2600" b="1" dirty="0"/>
                            <a:t>Standard:</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oMath>
                          </a14:m>
                          <a:r>
                            <a:rPr lang="en-US" sz="2600" i="1" dirty="0"/>
                            <a:t> </a:t>
                          </a:r>
                        </a:p>
                      </a:txBody>
                      <a:tcPr>
                        <a:noFill/>
                      </a:tcPr>
                    </a:tc>
                    <a:extLst>
                      <a:ext uri="{0D108BD9-81ED-4DB2-BD59-A6C34878D82A}">
                        <a16:rowId xmlns:a16="http://schemas.microsoft.com/office/drawing/2014/main" val="1839332133"/>
                      </a:ext>
                    </a:extLst>
                  </a:tr>
                  <a:tr h="551307">
                    <a:tc>
                      <a:txBody>
                        <a:bodyPr/>
                        <a:lstStyle/>
                        <a:p>
                          <a:r>
                            <a:rPr lang="en-US" sz="26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r>
                                <a:rPr lang="en-US" sz="2800" b="0" i="1" smtClean="0">
                                  <a:latin typeface="Cambria Math" panose="02040503050406030204" pitchFamily="18" charset="0"/>
                                </a:rPr>
                                <m:t> +</m:t>
                              </m:r>
                            </m:oMath>
                          </a14:m>
                          <a:r>
                            <a:rPr lang="en-US" sz="2600" i="1" dirty="0"/>
                            <a:t> oviposition and resting</a:t>
                          </a:r>
                          <a:r>
                            <a:rPr lang="en-US" sz="2600" i="1" baseline="0" dirty="0"/>
                            <a:t> </a:t>
                          </a:r>
                          <a:r>
                            <a:rPr lang="en-US" sz="2600" i="1" dirty="0"/>
                            <a:t>duration</a:t>
                          </a:r>
                        </a:p>
                      </a:txBody>
                      <a:tcPr>
                        <a:noFill/>
                      </a:tcPr>
                    </a:tc>
                    <a:extLst>
                      <a:ext uri="{0D108BD9-81ED-4DB2-BD59-A6C34878D82A}">
                        <a16:rowId xmlns:a16="http://schemas.microsoft.com/office/drawing/2014/main" val="1046946728"/>
                      </a:ext>
                    </a:extLst>
                  </a:tr>
                  <a:tr h="370840">
                    <a:tc>
                      <a:txBody>
                        <a:bodyPr/>
                        <a:lstStyle/>
                        <a:p>
                          <a:r>
                            <a:rPr lang="en-US" sz="2600" b="1" dirty="0"/>
                            <a:t>General: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1</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r>
                                        <a:rPr lang="en-US" sz="2600" b="1" i="1" smtClean="0">
                                          <a:latin typeface="Cambria Math" panose="02040503050406030204" pitchFamily="18" charset="0"/>
                                        </a:rPr>
                                        <m:t>𝐀</m:t>
                                      </m:r>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𝛼</m:t>
                                  </m:r>
                                </m:e>
                              </m:acc>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chor="ctr">
                        <a:noFill/>
                      </a:tcPr>
                    </a:tc>
                    <a:extLst>
                      <a:ext uri="{0D108BD9-81ED-4DB2-BD59-A6C34878D82A}">
                        <a16:rowId xmlns:a16="http://schemas.microsoft.com/office/drawing/2014/main" val="2316522388"/>
                      </a:ext>
                    </a:extLst>
                  </a:tr>
                </a:tbl>
              </a:graphicData>
            </a:graphic>
          </p:graphicFrame>
        </mc:Choice>
        <mc:Fallback>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06647237"/>
                  </p:ext>
                </p:extLst>
              </p:nvPr>
            </p:nvGraphicFramePr>
            <p:xfrm>
              <a:off x="838199" y="3806872"/>
              <a:ext cx="10664117" cy="2057147"/>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759397">
                    <a:tc>
                      <a:txBody>
                        <a:bodyPr/>
                        <a:lstStyle/>
                        <a:p>
                          <a:r>
                            <a:rPr lang="en-US" sz="2600" b="1" dirty="0"/>
                            <a:t>Standard:</a:t>
                          </a:r>
                        </a:p>
                      </a:txBody>
                      <a:tcPr>
                        <a:noFill/>
                      </a:tcPr>
                    </a:tc>
                    <a:tc>
                      <a:txBody>
                        <a:bodyPr/>
                        <a:lstStyle/>
                        <a:p>
                          <a:endParaRPr lang="en-US"/>
                        </a:p>
                      </a:txBody>
                      <a:tcPr>
                        <a:blipFill>
                          <a:blip r:embed="rId3"/>
                          <a:stretch>
                            <a:fillRect l="-176961" t="-7200" r="-582353" b="-191200"/>
                          </a:stretch>
                        </a:blipFill>
                      </a:tcPr>
                    </a:tc>
                    <a:tc>
                      <a:txBody>
                        <a:bodyPr/>
                        <a:lstStyle/>
                        <a:p>
                          <a:endParaRPr lang="en-US"/>
                        </a:p>
                      </a:txBody>
                      <a:tcPr>
                        <a:blipFill>
                          <a:blip r:embed="rId3"/>
                          <a:stretch>
                            <a:fillRect l="-47639" t="-7200" r="-169" b="-191200"/>
                          </a:stretch>
                        </a:blipFill>
                      </a:tcPr>
                    </a:tc>
                    <a:extLst>
                      <a:ext uri="{0D108BD9-81ED-4DB2-BD59-A6C34878D82A}">
                        <a16:rowId xmlns:a16="http://schemas.microsoft.com/office/drawing/2014/main" val="1839332133"/>
                      </a:ext>
                    </a:extLst>
                  </a:tr>
                  <a:tr h="759397">
                    <a:tc>
                      <a:txBody>
                        <a:bodyPr/>
                        <a:lstStyle/>
                        <a:p>
                          <a:r>
                            <a:rPr lang="en-US" sz="2600" b="1" dirty="0"/>
                            <a:t>Exponential:</a:t>
                          </a:r>
                        </a:p>
                      </a:txBody>
                      <a:tcPr>
                        <a:noFill/>
                      </a:tcPr>
                    </a:tc>
                    <a:tc>
                      <a:txBody>
                        <a:bodyPr/>
                        <a:lstStyle/>
                        <a:p>
                          <a:endParaRPr lang="en-US"/>
                        </a:p>
                      </a:txBody>
                      <a:tcPr>
                        <a:blipFill>
                          <a:blip r:embed="rId3"/>
                          <a:stretch>
                            <a:fillRect l="-176961" t="-107200" r="-582353" b="-91200"/>
                          </a:stretch>
                        </a:blipFill>
                      </a:tcPr>
                    </a:tc>
                    <a:tc>
                      <a:txBody>
                        <a:bodyPr/>
                        <a:lstStyle/>
                        <a:p>
                          <a:endParaRPr lang="en-US"/>
                        </a:p>
                      </a:txBody>
                      <a:tcPr>
                        <a:blipFill>
                          <a:blip r:embed="rId3"/>
                          <a:stretch>
                            <a:fillRect l="-47639" t="-107200" r="-169" b="-91200"/>
                          </a:stretch>
                        </a:blipFill>
                      </a:tcPr>
                    </a:tc>
                    <a:extLst>
                      <a:ext uri="{0D108BD9-81ED-4DB2-BD59-A6C34878D82A}">
                        <a16:rowId xmlns:a16="http://schemas.microsoft.com/office/drawing/2014/main" val="1046946728"/>
                      </a:ext>
                    </a:extLst>
                  </a:tr>
                  <a:tr h="538353">
                    <a:tc>
                      <a:txBody>
                        <a:bodyPr/>
                        <a:lstStyle/>
                        <a:p>
                          <a:r>
                            <a:rPr lang="en-US" sz="2600" b="1" dirty="0"/>
                            <a:t>General:</a:t>
                          </a:r>
                        </a:p>
                      </a:txBody>
                      <a:tcPr>
                        <a:noFill/>
                      </a:tcPr>
                    </a:tc>
                    <a:tc>
                      <a:txBody>
                        <a:bodyPr/>
                        <a:lstStyle/>
                        <a:p>
                          <a:endParaRPr lang="en-US"/>
                        </a:p>
                      </a:txBody>
                      <a:tcPr>
                        <a:blipFill>
                          <a:blip r:embed="rId3"/>
                          <a:stretch>
                            <a:fillRect l="-176961" t="-294318" r="-582353" b="-29545"/>
                          </a:stretch>
                        </a:blipFill>
                      </a:tcPr>
                    </a:tc>
                    <a:tc>
                      <a:txBody>
                        <a:bodyPr/>
                        <a:lstStyle/>
                        <a:p>
                          <a:endParaRPr lang="en-US"/>
                        </a:p>
                      </a:txBody>
                      <a:tcPr anchor="ctr">
                        <a:blipFill>
                          <a:blip r:embed="rId3"/>
                          <a:stretch>
                            <a:fillRect l="-47639" t="-294318" r="-169" b="-29545"/>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a:cxnSpLocks/>
          </p:cNvCxnSpPr>
          <p:nvPr/>
        </p:nvCxnSpPr>
        <p:spPr>
          <a:xfrm>
            <a:off x="838199" y="3492500"/>
            <a:ext cx="1122045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5F3A54-D4F3-5354-726E-428E83A709DB}"/>
              </a:ext>
            </a:extLst>
          </p:cNvPr>
          <p:cNvSpPr txBox="1"/>
          <p:nvPr/>
        </p:nvSpPr>
        <p:spPr>
          <a:xfrm>
            <a:off x="1192696" y="1073426"/>
            <a:ext cx="7070034" cy="5078313"/>
          </a:xfrm>
          <a:prstGeom prst="rect">
            <a:avLst/>
          </a:prstGeom>
          <a:noFill/>
        </p:spPr>
        <p:txBody>
          <a:bodyPr wrap="square" rtlCol="0">
            <a:spAutoFit/>
          </a:bodyPr>
          <a:lstStyle/>
          <a:p>
            <a:r>
              <a:rPr lang="en-US" dirty="0"/>
              <a:t>For each model type, introduce:</a:t>
            </a:r>
          </a:p>
          <a:p>
            <a:pPr marL="342900" indent="-342900">
              <a:buAutoNum type="alphaLcPeriod"/>
            </a:pPr>
            <a:r>
              <a:rPr lang="en-US" dirty="0"/>
              <a:t>Transition rate matrix (and key parameters)</a:t>
            </a:r>
          </a:p>
          <a:p>
            <a:pPr marL="342900" indent="-342900">
              <a:buAutoNum type="alphaLcPeriod"/>
            </a:pPr>
            <a:r>
              <a:rPr lang="en-US" dirty="0"/>
              <a:t>Initial vector, alpha</a:t>
            </a:r>
          </a:p>
          <a:p>
            <a:pPr marL="342900" indent="-342900">
              <a:buAutoNum type="alphaLcPeriod"/>
            </a:pPr>
            <a:r>
              <a:rPr lang="en-US" dirty="0"/>
              <a:t>Contact rates</a:t>
            </a:r>
          </a:p>
          <a:p>
            <a:pPr marL="342900" indent="-342900">
              <a:buAutoNum type="alphaLcPeriod"/>
            </a:pPr>
            <a:r>
              <a:rPr lang="en-US" dirty="0"/>
              <a:t>Transmission probabilities</a:t>
            </a:r>
          </a:p>
          <a:p>
            <a:pPr marL="342900" indent="-342900">
              <a:buAutoNum type="alphaLcPeriod"/>
            </a:pPr>
            <a:r>
              <a:rPr lang="en-US" dirty="0"/>
              <a:t>Any special properties (i.e. how theta is determined)</a:t>
            </a:r>
          </a:p>
          <a:p>
            <a:pPr marL="342900" indent="-342900">
              <a:buAutoNum type="alphaLcPeriod"/>
            </a:pPr>
            <a:endParaRPr lang="en-US" dirty="0"/>
          </a:p>
          <a:p>
            <a:r>
              <a:rPr lang="en-US" dirty="0"/>
              <a:t>What order?</a:t>
            </a:r>
          </a:p>
          <a:p>
            <a:r>
              <a:rPr lang="en-US" dirty="0"/>
              <a:t>Maybe start with the standard model since its straightforward</a:t>
            </a:r>
          </a:p>
          <a:p>
            <a:r>
              <a:rPr lang="en-US" dirty="0"/>
              <a:t>Then move on to mechanistic since it’s the most involved and might make explaining the later ones easier</a:t>
            </a:r>
          </a:p>
          <a:p>
            <a:endParaRPr lang="en-US" dirty="0"/>
          </a:p>
          <a:p>
            <a:pPr marL="342900" indent="-342900">
              <a:buAutoNum type="arabicPeriod"/>
            </a:pPr>
            <a:r>
              <a:rPr lang="en-US" dirty="0"/>
              <a:t>Standard</a:t>
            </a:r>
          </a:p>
          <a:p>
            <a:pPr marL="342900" indent="-342900">
              <a:buAutoNum type="arabicPeriod"/>
            </a:pPr>
            <a:r>
              <a:rPr lang="en-US" dirty="0"/>
              <a:t>Mechanistic</a:t>
            </a:r>
          </a:p>
          <a:p>
            <a:pPr marL="342900" indent="-342900">
              <a:buAutoNum type="arabicPeriod"/>
            </a:pPr>
            <a:r>
              <a:rPr lang="en-US" dirty="0"/>
              <a:t>Exponential</a:t>
            </a:r>
          </a:p>
          <a:p>
            <a:pPr marL="342900" indent="-342900">
              <a:buAutoNum type="arabicPeriod"/>
            </a:pPr>
            <a:r>
              <a:rPr lang="en-US" dirty="0"/>
              <a:t>Phenomenological</a:t>
            </a:r>
          </a:p>
          <a:p>
            <a:pPr marL="342900" indent="-342900">
              <a:buAutoNum type="arabicPeriod"/>
            </a:pPr>
            <a:r>
              <a:rPr lang="en-US" dirty="0"/>
              <a:t>Empirical</a:t>
            </a:r>
          </a:p>
          <a:p>
            <a:pPr marL="342900" indent="-342900">
              <a:buAutoNum type="alphaLcPeriod"/>
            </a:pPr>
            <a:endParaRPr lang="en-US" dirty="0"/>
          </a:p>
        </p:txBody>
      </p:sp>
    </p:spTree>
    <p:extLst>
      <p:ext uri="{BB962C8B-B14F-4D97-AF65-F5344CB8AC3E}">
        <p14:creationId xmlns:p14="http://schemas.microsoft.com/office/powerpoint/2010/main" val="772211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7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C17A171-AC63-5714-31CB-E4F7EB709922}"/>
              </a:ext>
            </a:extLst>
          </p:cNvPr>
          <p:cNvGrpSpPr/>
          <p:nvPr/>
        </p:nvGrpSpPr>
        <p:grpSpPr>
          <a:xfrm>
            <a:off x="476793" y="1072138"/>
            <a:ext cx="4865987" cy="5513024"/>
            <a:chOff x="193318" y="472894"/>
            <a:chExt cx="3168255" cy="3589542"/>
          </a:xfrm>
        </p:grpSpPr>
        <p:pic>
          <p:nvPicPr>
            <p:cNvPr id="2" name="Content Placeholder 5">
              <a:extLst>
                <a:ext uri="{FF2B5EF4-FFF2-40B4-BE49-F238E27FC236}">
                  <a16:creationId xmlns:a16="http://schemas.microsoft.com/office/drawing/2014/main" id="{40E48665-99FE-457B-8642-D6D023DC4093}"/>
                </a:ext>
              </a:extLst>
            </p:cNvPr>
            <p:cNvPicPr>
              <a:picLocks noChangeAspect="1"/>
            </p:cNvPicPr>
            <p:nvPr/>
          </p:nvPicPr>
          <p:blipFill>
            <a:blip r:embed="rId3"/>
            <a:stretch>
              <a:fillRect/>
            </a:stretch>
          </p:blipFill>
          <p:spPr>
            <a:xfrm>
              <a:off x="193318" y="472894"/>
              <a:ext cx="3168255" cy="3288951"/>
            </a:xfrm>
            <a:prstGeom prst="rect">
              <a:avLst/>
            </a:prstGeom>
          </p:spPr>
        </p:pic>
        <p:sp>
          <p:nvSpPr>
            <p:cNvPr id="7" name="TextBox 6">
              <a:extLst>
                <a:ext uri="{FF2B5EF4-FFF2-40B4-BE49-F238E27FC236}">
                  <a16:creationId xmlns:a16="http://schemas.microsoft.com/office/drawing/2014/main" id="{CD42FCCF-B266-40DA-880F-CD65966E2F5C}"/>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grpSp>
        <p:nvGrpSpPr>
          <p:cNvPr id="22" name="Group 21">
            <a:extLst>
              <a:ext uri="{FF2B5EF4-FFF2-40B4-BE49-F238E27FC236}">
                <a16:creationId xmlns:a16="http://schemas.microsoft.com/office/drawing/2014/main" id="{C86234C2-38A7-F008-92CB-427B5CF19912}"/>
              </a:ext>
            </a:extLst>
          </p:cNvPr>
          <p:cNvGrpSpPr/>
          <p:nvPr/>
        </p:nvGrpSpPr>
        <p:grpSpPr>
          <a:xfrm>
            <a:off x="6710906" y="4688527"/>
            <a:ext cx="1960076" cy="1665802"/>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6710906" y="2001700"/>
            <a:ext cx="1960076" cy="173334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9513523" y="4119538"/>
            <a:ext cx="1617961" cy="2234791"/>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9433753" y="1529482"/>
            <a:ext cx="1697731" cy="2205562"/>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sp>
        <p:nvSpPr>
          <p:cNvPr id="8" name="TextBox 7">
            <a:extLst>
              <a:ext uri="{FF2B5EF4-FFF2-40B4-BE49-F238E27FC236}">
                <a16:creationId xmlns:a16="http://schemas.microsoft.com/office/drawing/2014/main" id="{C4142A19-8B98-962C-F851-A3A94FE02483}"/>
              </a:ext>
            </a:extLst>
          </p:cNvPr>
          <p:cNvSpPr txBox="1"/>
          <p:nvPr/>
        </p:nvSpPr>
        <p:spPr>
          <a:xfrm>
            <a:off x="1431196" y="210633"/>
            <a:ext cx="9329607" cy="830997"/>
          </a:xfrm>
          <a:prstGeom prst="rect">
            <a:avLst/>
          </a:prstGeom>
          <a:noFill/>
        </p:spPr>
        <p:txBody>
          <a:bodyPr wrap="square">
            <a:spAutoFit/>
          </a:bodyPr>
          <a:lstStyle/>
          <a:p>
            <a:r>
              <a:rPr lang="en-US" sz="2400" b="1" dirty="0"/>
              <a:t>Over 25% of recent emerging infectious disease outbreaks were due to </a:t>
            </a:r>
            <a:r>
              <a:rPr lang="en-US" sz="2400" b="1" u="sng" dirty="0"/>
              <a:t>mosquito-borne zoonotic pathogens</a:t>
            </a:r>
            <a:r>
              <a:rPr lang="en-US" sz="2400" b="1" dirty="0"/>
              <a:t> </a:t>
            </a:r>
            <a:r>
              <a:rPr lang="en-US" sz="1200" dirty="0"/>
              <a:t>(Jones 2008, Gould 2017)</a:t>
            </a:r>
            <a:endParaRPr lang="en-US" sz="2400" dirty="0"/>
          </a:p>
        </p:txBody>
      </p:sp>
    </p:spTree>
    <p:extLst>
      <p:ext uri="{BB962C8B-B14F-4D97-AF65-F5344CB8AC3E}">
        <p14:creationId xmlns:p14="http://schemas.microsoft.com/office/powerpoint/2010/main" val="2348482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4389-8E0A-9743-90BE-8D0DA5329D9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257427A-0309-B251-E986-9876E64B1F34}"/>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1B810D1-AF1C-7515-A8B4-91A8B2AC5F95}"/>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EC260CA-1D56-3C16-A9A0-F5E3081BF5D0}"/>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680100-0112-AD64-C5EC-6456C689567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BB680100-0112-AD64-C5EC-6456C6895672}"/>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F126B05B-4423-1F8E-73FE-4448BB7313D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6AE577-CF01-5513-5906-4F40105EA3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F70B5AA-0C6A-63DF-1CD5-7D5CBDFB2856}"/>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1203EA-4A69-EA34-9A51-627DCC5CCF26}"/>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675929-5E44-8017-CB02-C55696E0C535}"/>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5F675929-5E44-8017-CB02-C55696E0C535}"/>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9FC5E3-DC6D-9941-214F-2D81C295DB2D}"/>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969FC5E3-DC6D-9941-214F-2D81C295DB2D}"/>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E40FAA-FDF4-58A4-73AB-B77AA856A40E}"/>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B7E40FAA-FDF4-58A4-73AB-B77AA856A40E}"/>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F91A762-41BF-D12C-03FC-AC64A05E300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F91A762-41BF-D12C-03FC-AC64A05E300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58FDBD57-812C-25D2-262F-3568B600338F}"/>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8CB0A5E5-11EE-1F60-9D76-B27D8E41323B}"/>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8CB0A5E5-11EE-1F60-9D76-B27D8E41323B}"/>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A686C4D-24DA-E13B-BC4A-B708A437752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A686C4D-24DA-E13B-BC4A-B708A437752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95E0F32-32AE-0893-12CF-D4CE9D404A80}"/>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C95E0F32-32AE-0893-12CF-D4CE9D404A80}"/>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EE8DA552-C09D-152F-F973-A6A18A03E76C}"/>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EE8DA552-C09D-152F-F973-A6A18A03E76C}"/>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9629A8D-1C5C-6647-DD16-D8F04D5F682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89C209F-423B-8614-AAF6-B171FA3BF65E}"/>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9562F6B-2DCA-F38B-F19F-BC635BEFCE55}"/>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EEBAED-EC77-DD32-C7A0-0EC096A6F1F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7CF84C-F94C-0363-B856-D11AB2F110A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997DDDA-F299-CF05-84E3-A0374C5BB998}"/>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9726289-F96F-76CA-B590-12B5135CE248}"/>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749721-17E1-2D4E-38AA-1F572326BA9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953067D-3EC0-14B0-AA48-711AD9DE6435}"/>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E953067D-3EC0-14B0-AA48-711AD9DE6435}"/>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E00AAF7-07D0-EC02-838C-D3B31C38D5F1}"/>
                  </a:ext>
                </a:extLst>
              </p:cNvPr>
              <p:cNvSpPr txBox="1"/>
              <p:nvPr/>
            </p:nvSpPr>
            <p:spPr>
              <a:xfrm>
                <a:off x="5331652" y="2780527"/>
                <a:ext cx="693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𝑳</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E00AAF7-07D0-EC02-838C-D3B31C38D5F1}"/>
                  </a:ext>
                </a:extLst>
              </p:cNvPr>
              <p:cNvSpPr txBox="1">
                <a:spLocks noRot="1" noChangeAspect="1" noMove="1" noResize="1" noEditPoints="1" noAdjustHandles="1" noChangeArrowheads="1" noChangeShapeType="1" noTextEdit="1"/>
              </p:cNvSpPr>
              <p:nvPr/>
            </p:nvSpPr>
            <p:spPr>
              <a:xfrm>
                <a:off x="5331652" y="2780527"/>
                <a:ext cx="693587" cy="369332"/>
              </a:xfrm>
              <a:prstGeom prst="rect">
                <a:avLst/>
              </a:prstGeom>
              <a:blipFill>
                <a:blip r:embed="rId12"/>
                <a:stretch>
                  <a:fillRect l="-11504" r="-44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6611F7A-B4C2-5D5E-03BC-66A90F3C7BB7}"/>
                  </a:ext>
                </a:extLst>
              </p:cNvPr>
              <p:cNvSpPr txBox="1"/>
              <p:nvPr/>
            </p:nvSpPr>
            <p:spPr>
              <a:xfrm>
                <a:off x="850709" y="2825472"/>
                <a:ext cx="2463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𝑳</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D6611F7A-B4C2-5D5E-03BC-66A90F3C7BB7}"/>
                  </a:ext>
                </a:extLst>
              </p:cNvPr>
              <p:cNvSpPr txBox="1">
                <a:spLocks noRot="1" noChangeAspect="1" noMove="1" noResize="1" noEditPoints="1" noAdjustHandles="1" noChangeArrowheads="1" noChangeShapeType="1" noTextEdit="1"/>
              </p:cNvSpPr>
              <p:nvPr/>
            </p:nvSpPr>
            <p:spPr>
              <a:xfrm>
                <a:off x="850709" y="2825472"/>
                <a:ext cx="2463495" cy="369332"/>
              </a:xfrm>
              <a:prstGeom prst="rect">
                <a:avLst/>
              </a:prstGeom>
              <a:blipFill>
                <a:blip r:embed="rId13"/>
                <a:stretch>
                  <a:fillRect r="-74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123427A-9F78-99F3-65D5-96F60A3B38F1}"/>
                  </a:ext>
                </a:extLst>
              </p:cNvPr>
              <p:cNvSpPr txBox="1"/>
              <p:nvPr/>
            </p:nvSpPr>
            <p:spPr>
              <a:xfrm>
                <a:off x="7294501" y="3898682"/>
                <a:ext cx="7425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𝑷</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C123427A-9F78-99F3-65D5-96F60A3B38F1}"/>
                  </a:ext>
                </a:extLst>
              </p:cNvPr>
              <p:cNvSpPr txBox="1">
                <a:spLocks noRot="1" noChangeAspect="1" noMove="1" noResize="1" noEditPoints="1" noAdjustHandles="1" noChangeArrowheads="1" noChangeShapeType="1" noTextEdit="1"/>
              </p:cNvSpPr>
              <p:nvPr/>
            </p:nvSpPr>
            <p:spPr>
              <a:xfrm>
                <a:off x="7294501" y="3898682"/>
                <a:ext cx="742511" cy="369332"/>
              </a:xfrm>
              <a:prstGeom prst="rect">
                <a:avLst/>
              </a:prstGeom>
              <a:blipFill>
                <a:blip r:embed="rId14"/>
                <a:stretch>
                  <a:fillRect l="-10744" r="-4132"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575AA1E-0584-27F7-A442-2172B45C9BC4}"/>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50915A-B1EC-4B56-A3D7-47332599D55D}"/>
                  </a:ext>
                </a:extLst>
              </p:cNvPr>
              <p:cNvSpPr txBox="1"/>
              <p:nvPr/>
            </p:nvSpPr>
            <p:spPr>
              <a:xfrm>
                <a:off x="3699724" y="3898682"/>
                <a:ext cx="1720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C450915A-B1EC-4B56-A3D7-47332599D55D}"/>
                  </a:ext>
                </a:extLst>
              </p:cNvPr>
              <p:cNvSpPr txBox="1">
                <a:spLocks noRot="1" noChangeAspect="1" noMove="1" noResize="1" noEditPoints="1" noAdjustHandles="1" noChangeArrowheads="1" noChangeShapeType="1" noTextEdit="1"/>
              </p:cNvSpPr>
              <p:nvPr/>
            </p:nvSpPr>
            <p:spPr>
              <a:xfrm>
                <a:off x="3699724" y="3898682"/>
                <a:ext cx="1720984" cy="369332"/>
              </a:xfrm>
              <a:prstGeom prst="rect">
                <a:avLst/>
              </a:prstGeom>
              <a:blipFill>
                <a:blip r:embed="rId15"/>
                <a:stretch>
                  <a:fillRect l="-2482" r="-141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526D059-5B85-8AF4-0163-A4CAFBAF9DAE}"/>
                  </a:ext>
                </a:extLst>
              </p:cNvPr>
              <p:cNvSpPr txBox="1"/>
              <p:nvPr/>
            </p:nvSpPr>
            <p:spPr>
              <a:xfrm>
                <a:off x="850709" y="4683489"/>
                <a:ext cx="251241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1526D059-5B85-8AF4-0163-A4CAFBAF9DAE}"/>
                  </a:ext>
                </a:extLst>
              </p:cNvPr>
              <p:cNvSpPr txBox="1">
                <a:spLocks noRot="1" noChangeAspect="1" noMove="1" noResize="1" noEditPoints="1" noAdjustHandles="1" noChangeArrowheads="1" noChangeShapeType="1" noTextEdit="1"/>
              </p:cNvSpPr>
              <p:nvPr/>
            </p:nvSpPr>
            <p:spPr>
              <a:xfrm>
                <a:off x="850709" y="4683489"/>
                <a:ext cx="2512418" cy="369332"/>
              </a:xfrm>
              <a:prstGeom prst="rect">
                <a:avLst/>
              </a:prstGeom>
              <a:blipFill>
                <a:blip r:embed="rId16"/>
                <a:stretch>
                  <a:fillRect r="-728" b="-2459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0FD7B130-41C6-824F-39EB-16A7B1FEF18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5B30CF-B9B3-EE3B-BC29-5CE2C3E7C5D1}"/>
                  </a:ext>
                </a:extLst>
              </p:cNvPr>
              <p:cNvSpPr txBox="1"/>
              <p:nvPr/>
            </p:nvSpPr>
            <p:spPr>
              <a:xfrm>
                <a:off x="8525336" y="2602537"/>
                <a:ext cx="7455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𝑮</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E85B30CF-B9B3-EE3B-BC29-5CE2C3E7C5D1}"/>
                  </a:ext>
                </a:extLst>
              </p:cNvPr>
              <p:cNvSpPr txBox="1">
                <a:spLocks noRot="1" noChangeAspect="1" noMove="1" noResize="1" noEditPoints="1" noAdjustHandles="1" noChangeArrowheads="1" noChangeShapeType="1" noTextEdit="1"/>
              </p:cNvSpPr>
              <p:nvPr/>
            </p:nvSpPr>
            <p:spPr>
              <a:xfrm>
                <a:off x="8525336" y="2602537"/>
                <a:ext cx="745524" cy="369332"/>
              </a:xfrm>
              <a:prstGeom prst="rect">
                <a:avLst/>
              </a:prstGeom>
              <a:blipFill>
                <a:blip r:embed="rId17"/>
                <a:stretch>
                  <a:fillRect l="-10656" r="-3279"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D984EE0-7256-67D8-2E53-D19CB8ACBB8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2D984EE0-7256-67D8-2E53-D19CB8ACBB8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3FA94-E366-EBD2-E1EC-E48191424A2B}"/>
                  </a:ext>
                </a:extLst>
              </p:cNvPr>
              <p:cNvSpPr txBox="1"/>
              <p:nvPr/>
            </p:nvSpPr>
            <p:spPr>
              <a:xfrm>
                <a:off x="3687285" y="5277013"/>
                <a:ext cx="172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4933FA94-E366-EBD2-E1EC-E48191424A2B}"/>
                  </a:ext>
                </a:extLst>
              </p:cNvPr>
              <p:cNvSpPr txBox="1">
                <a:spLocks noRot="1" noChangeAspect="1" noMove="1" noResize="1" noEditPoints="1" noAdjustHandles="1" noChangeArrowheads="1" noChangeShapeType="1" noTextEdit="1"/>
              </p:cNvSpPr>
              <p:nvPr/>
            </p:nvSpPr>
            <p:spPr>
              <a:xfrm>
                <a:off x="3687285" y="5277013"/>
                <a:ext cx="1723997" cy="369332"/>
              </a:xfrm>
              <a:prstGeom prst="rect">
                <a:avLst/>
              </a:prstGeom>
              <a:blipFill>
                <a:blip r:embed="rId19"/>
                <a:stretch>
                  <a:fillRect l="-2473" r="-1060"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4C71339-1A34-8261-3D70-FB005856C67D}"/>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4A2D8A-95A9-AF1E-4ED1-A4668028BDFE}"/>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E86B3D-79DB-30DE-9ABE-BFF958C9480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E29733-3110-1E64-9EBF-93EEDFFE2346}"/>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𝒑</m:t>
                                    </m:r>
                                  </m:e>
                                  <m:sub>
                                    <m:r>
                                      <a:rPr lang="en-US" sz="2400" b="1" i="1" smtClean="0">
                                        <a:solidFill>
                                          <a:sysClr val="windowText" lastClr="000000"/>
                                        </a:solidFill>
                                        <a:latin typeface="Cambria Math" panose="02040503050406030204" pitchFamily="18" charset="0"/>
                                      </a:rPr>
                                      <m:t>𝑿</m:t>
                                    </m:r>
                                  </m:sub>
                                </m:sSub>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1" r="-290435" b="-961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1" r="-300" b="-96154"/>
                          </a:stretch>
                        </a:blip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86432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9FB0-66B6-85FF-9111-211E6DF33143}"/>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657CF513-591B-ABF3-06EC-92360568BA9B}"/>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9D15BEA-6D57-3E08-FA6C-7B767AA96BD0}"/>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B58294-6B56-BB36-40AE-6117554A6892}"/>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F52FD38-D0DF-FA48-642B-6AD514C6353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9F52FD38-D0DF-FA48-642B-6AD514C6353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4DFC7A0-30CE-3631-AAD8-84E8286191F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029BA66-82B1-7F83-EDD5-3F67C3026F33}"/>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2D4F052-6597-F157-8DB9-547F18773B24}"/>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4A41B55-AEAD-6CC2-85AF-828FE1AB500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EEFAB6-6789-47D3-20E6-1C8F55967399}"/>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1EEFAB6-6789-47D3-20E6-1C8F55967399}"/>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1C8A4D-63AE-E4D4-3DA4-9630857592F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71C8A4D-63AE-E4D4-3DA4-9630857592F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F5A99DE-E014-2120-749E-225BED47195B}"/>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F5A99DE-E014-2120-749E-225BED47195B}"/>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A41C4B35-DC2C-D66B-77DB-8185E81F99D3}"/>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A41C4B35-DC2C-D66B-77DB-8185E81F99D3}"/>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53F3B18-BB60-C171-6DDA-942A11431F8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D32302F-0226-BAE8-685F-B4D262FFB8E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D32302F-0226-BAE8-685F-B4D262FFB8E5}"/>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A02FDD-404A-3048-63C1-AEB719D7816C}"/>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A02FDD-404A-3048-63C1-AEB719D7816C}"/>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E1B040B-AC86-9159-1B63-82D62FF75A57}"/>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9E1B040B-AC86-9159-1B63-82D62FF75A57}"/>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4AD8E4A-A2EF-BAB3-57FE-E242F8E8EAAF}"/>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04AD8E4A-A2EF-BAB3-57FE-E242F8E8EAAF}"/>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7B4871A0-1503-D974-52D8-68384BBA857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60968A6-8633-D5C3-0C72-D112D079E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9D3F9A-F435-6BC5-D633-D5C3BA426D8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81E000F-3B1C-8243-0221-F7507AF19B4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A9AD24-5C9E-1A05-AB53-524C0CDC944C}"/>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48A439-8C3B-9583-C33F-02B4BCA7038D}"/>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757C027-17FC-6B71-41C5-5163BFE2144D}"/>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CE4A72A-4857-677C-42AA-5D4C7BA5C18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1DF2B42-7C82-56E2-63F7-52955D98F9C4}"/>
                  </a:ext>
                </a:extLst>
              </p:cNvPr>
              <p:cNvSpPr txBox="1"/>
              <p:nvPr/>
            </p:nvSpPr>
            <p:spPr>
              <a:xfrm>
                <a:off x="3124992" y="1760313"/>
                <a:ext cx="413511" cy="397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𝑸</m:t>
                          </m:r>
                        </m:sub>
                      </m:sSub>
                    </m:oMath>
                  </m:oMathPara>
                </a14:m>
                <a:endParaRPr lang="en-US" sz="2400" b="1" dirty="0"/>
              </a:p>
            </p:txBody>
          </p:sp>
        </mc:Choice>
        <mc:Fallback xmlns="">
          <p:sp>
            <p:nvSpPr>
              <p:cNvPr id="50" name="TextBox 49">
                <a:extLst>
                  <a:ext uri="{FF2B5EF4-FFF2-40B4-BE49-F238E27FC236}">
                    <a16:creationId xmlns:a16="http://schemas.microsoft.com/office/drawing/2014/main" id="{C1DF2B42-7C82-56E2-63F7-52955D98F9C4}"/>
                  </a:ext>
                </a:extLst>
              </p:cNvPr>
              <p:cNvSpPr txBox="1">
                <a:spLocks noRot="1" noChangeAspect="1" noMove="1" noResize="1" noEditPoints="1" noAdjustHandles="1" noChangeArrowheads="1" noChangeShapeType="1" noTextEdit="1"/>
              </p:cNvSpPr>
              <p:nvPr/>
            </p:nvSpPr>
            <p:spPr>
              <a:xfrm>
                <a:off x="3124992" y="1760313"/>
                <a:ext cx="413511" cy="397288"/>
              </a:xfrm>
              <a:prstGeom prst="rect">
                <a:avLst/>
              </a:prstGeom>
              <a:blipFill>
                <a:blip r:embed="rId11"/>
                <a:stretch>
                  <a:fillRect l="-19403" r="-13433"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75E561-E4A0-8C16-0D45-10B9E053ECD9}"/>
                  </a:ext>
                </a:extLst>
              </p:cNvPr>
              <p:cNvSpPr txBox="1"/>
              <p:nvPr/>
            </p:nvSpPr>
            <p:spPr>
              <a:xfrm>
                <a:off x="5331652" y="2780527"/>
                <a:ext cx="679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dirty="0"/>
              </a:p>
            </p:txBody>
          </p:sp>
        </mc:Choice>
        <mc:Fallback xmlns="">
          <p:sp>
            <p:nvSpPr>
              <p:cNvPr id="52" name="TextBox 51">
                <a:extLst>
                  <a:ext uri="{FF2B5EF4-FFF2-40B4-BE49-F238E27FC236}">
                    <a16:creationId xmlns:a16="http://schemas.microsoft.com/office/drawing/2014/main" id="{2D75E561-E4A0-8C16-0D45-10B9E053ECD9}"/>
                  </a:ext>
                </a:extLst>
              </p:cNvPr>
              <p:cNvSpPr txBox="1">
                <a:spLocks noRot="1" noChangeAspect="1" noMove="1" noResize="1" noEditPoints="1" noAdjustHandles="1" noChangeArrowheads="1" noChangeShapeType="1" noTextEdit="1"/>
              </p:cNvSpPr>
              <p:nvPr/>
            </p:nvSpPr>
            <p:spPr>
              <a:xfrm>
                <a:off x="5331652" y="2780527"/>
                <a:ext cx="679032" cy="369332"/>
              </a:xfrm>
              <a:prstGeom prst="rect">
                <a:avLst/>
              </a:prstGeom>
              <a:blipFill>
                <a:blip r:embed="rId12"/>
                <a:stretch>
                  <a:fillRect l="-10811" r="-540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2CFDE9-972C-28E0-6859-489183C170CC}"/>
                  </a:ext>
                </a:extLst>
              </p:cNvPr>
              <p:cNvSpPr txBox="1"/>
              <p:nvPr/>
            </p:nvSpPr>
            <p:spPr>
              <a:xfrm>
                <a:off x="850709" y="2825472"/>
                <a:ext cx="250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54" name="TextBox 53">
                <a:extLst>
                  <a:ext uri="{FF2B5EF4-FFF2-40B4-BE49-F238E27FC236}">
                    <a16:creationId xmlns:a16="http://schemas.microsoft.com/office/drawing/2014/main" id="{222CFDE9-972C-28E0-6859-489183C170CC}"/>
                  </a:ext>
                </a:extLst>
              </p:cNvPr>
              <p:cNvSpPr txBox="1">
                <a:spLocks noRot="1" noChangeAspect="1" noMove="1" noResize="1" noEditPoints="1" noAdjustHandles="1" noChangeArrowheads="1" noChangeShapeType="1" noTextEdit="1"/>
              </p:cNvSpPr>
              <p:nvPr/>
            </p:nvSpPr>
            <p:spPr>
              <a:xfrm>
                <a:off x="850709" y="2825472"/>
                <a:ext cx="2504660" cy="369332"/>
              </a:xfrm>
              <a:prstGeom prst="rect">
                <a:avLst/>
              </a:prstGeom>
              <a:blipFill>
                <a:blip r:embed="rId13"/>
                <a:stretch>
                  <a:fillRect r="-2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D36EE1-14EA-7656-ACDC-05C036211389}"/>
                  </a:ext>
                </a:extLst>
              </p:cNvPr>
              <p:cNvSpPr txBox="1"/>
              <p:nvPr/>
            </p:nvSpPr>
            <p:spPr>
              <a:xfrm>
                <a:off x="7300940" y="3898682"/>
                <a:ext cx="712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57" name="TextBox 56">
                <a:extLst>
                  <a:ext uri="{FF2B5EF4-FFF2-40B4-BE49-F238E27FC236}">
                    <a16:creationId xmlns:a16="http://schemas.microsoft.com/office/drawing/2014/main" id="{B5D36EE1-14EA-7656-ACDC-05C036211389}"/>
                  </a:ext>
                </a:extLst>
              </p:cNvPr>
              <p:cNvSpPr txBox="1">
                <a:spLocks noRot="1" noChangeAspect="1" noMove="1" noResize="1" noEditPoints="1" noAdjustHandles="1" noChangeArrowheads="1" noChangeShapeType="1" noTextEdit="1"/>
              </p:cNvSpPr>
              <p:nvPr/>
            </p:nvSpPr>
            <p:spPr>
              <a:xfrm>
                <a:off x="7300940" y="3898682"/>
                <a:ext cx="712053" cy="369332"/>
              </a:xfrm>
              <a:prstGeom prst="rect">
                <a:avLst/>
              </a:prstGeom>
              <a:blipFill>
                <a:blip r:embed="rId14"/>
                <a:stretch>
                  <a:fillRect l="-12069" r="-6034"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E003F88-C4A0-D965-A935-79D5530200EE}"/>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C415843-0A9E-26D0-CA6E-D68475851F7D}"/>
                  </a:ext>
                </a:extLst>
              </p:cNvPr>
              <p:cNvSpPr txBox="1"/>
              <p:nvPr/>
            </p:nvSpPr>
            <p:spPr>
              <a:xfrm>
                <a:off x="3699724" y="3898682"/>
                <a:ext cx="1706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6" name="TextBox 65">
                <a:extLst>
                  <a:ext uri="{FF2B5EF4-FFF2-40B4-BE49-F238E27FC236}">
                    <a16:creationId xmlns:a16="http://schemas.microsoft.com/office/drawing/2014/main" id="{5C415843-0A9E-26D0-CA6E-D68475851F7D}"/>
                  </a:ext>
                </a:extLst>
              </p:cNvPr>
              <p:cNvSpPr txBox="1">
                <a:spLocks noRot="1" noChangeAspect="1" noMove="1" noResize="1" noEditPoints="1" noAdjustHandles="1" noChangeArrowheads="1" noChangeShapeType="1" noTextEdit="1"/>
              </p:cNvSpPr>
              <p:nvPr/>
            </p:nvSpPr>
            <p:spPr>
              <a:xfrm>
                <a:off x="3699724" y="3898682"/>
                <a:ext cx="1706428" cy="369332"/>
              </a:xfrm>
              <a:prstGeom prst="rect">
                <a:avLst/>
              </a:prstGeom>
              <a:blipFill>
                <a:blip r:embed="rId15"/>
                <a:stretch>
                  <a:fillRect l="-2500" r="-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9054A4A-7F39-587F-854E-763570FFB2D9}"/>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8" name="TextBox 67">
                <a:extLst>
                  <a:ext uri="{FF2B5EF4-FFF2-40B4-BE49-F238E27FC236}">
                    <a16:creationId xmlns:a16="http://schemas.microsoft.com/office/drawing/2014/main" id="{29054A4A-7F39-587F-854E-763570FFB2D9}"/>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1478"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424FAF9-A00E-97A5-E1B9-327091CBC9B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205A364-75EA-48F1-0E0A-F85959FFC0D9}"/>
                  </a:ext>
                </a:extLst>
              </p:cNvPr>
              <p:cNvSpPr txBox="1"/>
              <p:nvPr/>
            </p:nvSpPr>
            <p:spPr>
              <a:xfrm>
                <a:off x="8525336" y="2602537"/>
                <a:ext cx="73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1" name="TextBox 70">
                <a:extLst>
                  <a:ext uri="{FF2B5EF4-FFF2-40B4-BE49-F238E27FC236}">
                    <a16:creationId xmlns:a16="http://schemas.microsoft.com/office/drawing/2014/main" id="{0205A364-75EA-48F1-0E0A-F85959FFC0D9}"/>
                  </a:ext>
                </a:extLst>
              </p:cNvPr>
              <p:cNvSpPr txBox="1">
                <a:spLocks noRot="1" noChangeAspect="1" noMove="1" noResize="1" noEditPoints="1" noAdjustHandles="1" noChangeArrowheads="1" noChangeShapeType="1" noTextEdit="1"/>
              </p:cNvSpPr>
              <p:nvPr/>
            </p:nvSpPr>
            <p:spPr>
              <a:xfrm>
                <a:off x="8525336" y="2602537"/>
                <a:ext cx="730969" cy="369332"/>
              </a:xfrm>
              <a:prstGeom prst="rect">
                <a:avLst/>
              </a:prstGeom>
              <a:blipFill>
                <a:blip r:embed="rId17"/>
                <a:stretch>
                  <a:fillRect l="-10084" r="-588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2D19BCC-BFED-9DB5-DBE3-9205E1EE2A29}"/>
                  </a:ext>
                </a:extLst>
              </p:cNvPr>
              <p:cNvSpPr txBox="1"/>
              <p:nvPr/>
            </p:nvSpPr>
            <p:spPr>
              <a:xfrm>
                <a:off x="850709" y="5768205"/>
                <a:ext cx="24931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2" name="TextBox 71">
                <a:extLst>
                  <a:ext uri="{FF2B5EF4-FFF2-40B4-BE49-F238E27FC236}">
                    <a16:creationId xmlns:a16="http://schemas.microsoft.com/office/drawing/2014/main" id="{52D19BCC-BFED-9DB5-DBE3-9205E1EE2A29}"/>
                  </a:ext>
                </a:extLst>
              </p:cNvPr>
              <p:cNvSpPr txBox="1">
                <a:spLocks noRot="1" noChangeAspect="1" noMove="1" noResize="1" noEditPoints="1" noAdjustHandles="1" noChangeArrowheads="1" noChangeShapeType="1" noTextEdit="1"/>
              </p:cNvSpPr>
              <p:nvPr/>
            </p:nvSpPr>
            <p:spPr>
              <a:xfrm>
                <a:off x="850709" y="5768205"/>
                <a:ext cx="2493118" cy="369332"/>
              </a:xfrm>
              <a:prstGeom prst="rect">
                <a:avLst/>
              </a:prstGeom>
              <a:blipFill>
                <a:blip r:embed="rId18"/>
                <a:stretch>
                  <a:fillRect r="-122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25D8000-B757-948C-FF20-1777E87BD7A4}"/>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3" name="TextBox 72">
                <a:extLst>
                  <a:ext uri="{FF2B5EF4-FFF2-40B4-BE49-F238E27FC236}">
                    <a16:creationId xmlns:a16="http://schemas.microsoft.com/office/drawing/2014/main" id="{825D8000-B757-948C-FF20-1777E87BD7A4}"/>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2151"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BAB2E241-4802-CD62-8254-B58854B59A8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F1CB8C-D87E-5DAA-E43B-D318C757CD6D}"/>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DA0825A-EDE1-BF0F-E7E4-C0A38BEDD82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467691-AB95-1883-C4B8-E2A1C99C0A1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𝝀</m:t>
                                    </m:r>
                                  </m:e>
                                  <m:sub>
                                    <m:r>
                                      <a:rPr lang="en-US" sz="2400" b="1" i="1" smtClean="0">
                                        <a:solidFill>
                                          <a:sysClr val="windowText" lastClr="000000"/>
                                        </a:solidFill>
                                        <a:latin typeface="Cambria Math" panose="02040503050406030204" pitchFamily="18" charset="0"/>
                                      </a:rPr>
                                      <m:t>𝑿</m:t>
                                    </m:r>
                                  </m:sub>
                                </m:sSub>
                              </m:oMath>
                            </m:oMathPara>
                          </a14:m>
                          <a:endParaRPr lang="en-US" sz="24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19419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194194"/>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9933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99338"/>
                          </a:stretch>
                        </a:blip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32124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B78F-DEDA-D8BD-480C-C24B9BC8373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EFD4971-BE13-C023-C9B5-CB685AAFD5B8}"/>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6E1997F-44CF-7961-4803-3D13BD3198B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91C285F-65A4-9742-5844-043E27D08C74}"/>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295618E-3E95-89B0-EC3F-10579CE1103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295618E-3E95-89B0-EC3F-10579CE1103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13984FB0-C841-683C-E2F4-41C87FC7C77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B1FEA-58C4-BC7E-145F-1F234ED5DB1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46F0369-4248-299E-607F-52FEED44BBF3}"/>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BCA09B9-6C44-D531-5C3D-7182126C7AF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4AC0C2-CC9F-B23C-3F49-E82A38597671}"/>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884AC0C2-CC9F-B23C-3F49-E82A38597671}"/>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DCBA0A-BA05-4614-D205-48262DFB0D1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5CDCBA0A-BA05-4614-D205-48262DFB0D1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72EB45-09D9-991C-0FD1-9B3A60CF10C8}"/>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A72EB45-09D9-991C-0FD1-9B3A60CF10C8}"/>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F5724D45-2AF0-5C8C-D464-18477B918625}"/>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F5724D45-2AF0-5C8C-D464-18477B918625}"/>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B074FC6-1598-F6B0-D748-843136B7091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59A0CC91-6F31-27FB-3323-0F47AC054FF1}"/>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59A0CC91-6F31-27FB-3323-0F47AC054FF1}"/>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D83D6C-422D-B860-551A-D5DF07C39167}"/>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D83D6C-422D-B860-551A-D5DF07C39167}"/>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F5B5D8E-4DF0-89A5-5928-FB315B4C8ABA}"/>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0F5B5D8E-4DF0-89A5-5928-FB315B4C8ABA}"/>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00E8A13-0145-C3AE-BA22-B995BF42F97A}"/>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100E8A13-0145-C3AE-BA22-B995BF42F97A}"/>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E2FDDA93-FB78-537E-9746-6CECB6BD208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DBFA2B-A232-827E-74EA-1C0DFE8FE33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8B0205D-B554-79FC-D910-C51C6394BB1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83C3BCC-D17E-F02C-BCA0-EA2040E3FAB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4F24FF9-1BB4-BDDA-CD33-19DE7B27AB00}"/>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F446265-44C7-2866-F439-C40FB238ECA5}"/>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081E2A-BBDD-E341-F8B9-947393D7BBD4}"/>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E6084A-B442-3BC8-5EEB-B34368753C69}"/>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612AB-19D4-CE6A-7F95-C729ED9A9BA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327612AB-19D4-CE6A-7F95-C729ED9A9BA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7B641EC-E8BF-D8C3-9EBF-4F76A1335D79}"/>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57B641EC-E8BF-D8C3-9EBF-4F76A1335D79}"/>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1C2EFC-4799-1432-4231-250488B3BDD0}"/>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61C2EFC-4799-1432-4231-250488B3BDD0}"/>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1003"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F97769B-C0AE-CC5A-D71D-304023A2B003}"/>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BF97769B-C0AE-CC5A-D71D-304023A2B003}"/>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239D4C8-D951-C38B-3D99-F45462A68045}"/>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AA4365-ABCF-A0E1-A3DB-AD95206B0C2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59AA4365-ABCF-A0E1-A3DB-AD95206B0C2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9D6D62D-B5C6-2556-2160-C4F215765871}"/>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79D6D62D-B5C6-2556-2160-C4F215765871}"/>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909F4C27-BC9A-73C5-487D-E537F71B7F1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650D314-6654-4A6F-7079-8F104DA21E2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9650D314-6654-4A6F-7079-8F104DA21E2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4FACF40-820C-3ADE-9EA0-25A1D68BBA3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smtClean="0">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A4FACF40-820C-3ADE-9EA0-25A1D68BBA3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AC27EF-5749-FB3F-25CC-D75E71605DA8}"/>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CAC27EF-5749-FB3F-25CC-D75E71605DA8}"/>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37F4141-A546-9884-9F4B-522C0D30F712}"/>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0A50072-E502-B7BF-F5D1-1B91B523EC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C9FCF9-4875-0748-C721-8F812AA003DE}"/>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B8A06B-D87A-9413-9FFC-9EF8E983BC0C}"/>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ysClr val="windowText" lastClr="000000"/>
                                    </a:solidFill>
                                    <a:latin typeface="Cambria Math" panose="02040503050406030204" pitchFamily="18" charset="0"/>
                                  </a:rPr>
                                  <m:t>𝝈</m:t>
                                </m:r>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29096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290968"/>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1986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198675"/>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4667" r="-290435" b="-100000"/>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68612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52B3-D9B8-C209-AF8E-1D758E731B5A}"/>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3C6C5ED-DEEB-9216-FA2D-C26DAE7818D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6FCCFA4-E91C-954E-1366-65CD7F807C3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EA2F3C6-DF6D-C267-3F42-53ECD91EBECE}"/>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6065BDE-97F6-9E66-330E-BFDE39CF5F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36065BDE-97F6-9E66-330E-BFDE39CF5F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D17D87-4354-4F2C-6D69-5C4471D41A6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A6B627-BAD2-86A8-E81A-C76AB1A0DB69}"/>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19A1591-0935-A869-4940-CA9FF093BD0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DEECE3-B510-1225-F41E-037B83EFE94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40ADB7-510E-4332-0983-AAF26D3F82FE}"/>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A40ADB7-510E-4332-0983-AAF26D3F82FE}"/>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92B9FAD-4885-66E2-1A2E-5E4487D5476D}"/>
                  </a:ext>
                </a:extLst>
              </p:cNvPr>
              <p:cNvSpPr txBox="1"/>
              <p:nvPr/>
            </p:nvSpPr>
            <p:spPr>
              <a:xfrm>
                <a:off x="1081775" y="1214056"/>
                <a:ext cx="418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𝑹</m:t>
                          </m:r>
                        </m:sub>
                      </m:sSub>
                    </m:oMath>
                  </m:oMathPara>
                </a14:m>
                <a:endParaRPr lang="en-US" sz="2400" b="1" dirty="0"/>
              </a:p>
            </p:txBody>
          </p:sp>
        </mc:Choice>
        <mc:Fallback xmlns="">
          <p:sp>
            <p:nvSpPr>
              <p:cNvPr id="37" name="TextBox 36">
                <a:extLst>
                  <a:ext uri="{FF2B5EF4-FFF2-40B4-BE49-F238E27FC236}">
                    <a16:creationId xmlns:a16="http://schemas.microsoft.com/office/drawing/2014/main" id="{592B9FAD-4885-66E2-1A2E-5E4487D5476D}"/>
                  </a:ext>
                </a:extLst>
              </p:cNvPr>
              <p:cNvSpPr txBox="1">
                <a:spLocks noRot="1" noChangeAspect="1" noMove="1" noResize="1" noEditPoints="1" noAdjustHandles="1" noChangeArrowheads="1" noChangeShapeType="1" noTextEdit="1"/>
              </p:cNvSpPr>
              <p:nvPr/>
            </p:nvSpPr>
            <p:spPr>
              <a:xfrm>
                <a:off x="1081775" y="1214056"/>
                <a:ext cx="418320" cy="369332"/>
              </a:xfrm>
              <a:prstGeom prst="rect">
                <a:avLst/>
              </a:prstGeom>
              <a:blipFill>
                <a:blip r:embed="rId4"/>
                <a:stretch>
                  <a:fillRect l="-18841" r="-724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1327C4-4EA5-175C-89BF-1BE71E918444}"/>
                  </a:ext>
                </a:extLst>
              </p:cNvPr>
              <p:cNvSpPr txBox="1"/>
              <p:nvPr/>
            </p:nvSpPr>
            <p:spPr>
              <a:xfrm>
                <a:off x="4662077" y="20988"/>
                <a:ext cx="4070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𝑽</m:t>
                          </m:r>
                        </m:sub>
                      </m:sSub>
                    </m:oMath>
                  </m:oMathPara>
                </a14:m>
                <a:endParaRPr lang="en-US" sz="2400" b="1" dirty="0"/>
              </a:p>
            </p:txBody>
          </p:sp>
        </mc:Choice>
        <mc:Fallback xmlns="">
          <p:sp>
            <p:nvSpPr>
              <p:cNvPr id="39" name="TextBox 38">
                <a:extLst>
                  <a:ext uri="{FF2B5EF4-FFF2-40B4-BE49-F238E27FC236}">
                    <a16:creationId xmlns:a16="http://schemas.microsoft.com/office/drawing/2014/main" id="{881327C4-4EA5-175C-89BF-1BE71E918444}"/>
                  </a:ext>
                </a:extLst>
              </p:cNvPr>
              <p:cNvSpPr txBox="1">
                <a:spLocks noRot="1" noChangeAspect="1" noMove="1" noResize="1" noEditPoints="1" noAdjustHandles="1" noChangeArrowheads="1" noChangeShapeType="1" noTextEdit="1"/>
              </p:cNvSpPr>
              <p:nvPr/>
            </p:nvSpPr>
            <p:spPr>
              <a:xfrm>
                <a:off x="4662077" y="20988"/>
                <a:ext cx="407099" cy="369332"/>
              </a:xfrm>
              <a:prstGeom prst="rect">
                <a:avLst/>
              </a:prstGeom>
              <a:blipFill>
                <a:blip r:embed="rId5"/>
                <a:stretch>
                  <a:fillRect l="-19403" r="-7463"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89FBC34-C9FC-E709-E336-232B898F783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389FBC34-C9FC-E709-E336-232B898F783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AF4EE46E-F230-787C-57A4-F7D9F670028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D7455DF-3AA1-6A89-6D29-E1D48E46616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ED7455DF-3AA1-6A89-6D29-E1D48E466166}"/>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CABE19B-1666-8555-225A-72A75C7425E8}"/>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4CABE19B-1666-8555-225A-72A75C7425E8}"/>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AF41197-5104-CFFD-16C4-08D21EA9A746}"/>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FAF41197-5104-CFFD-16C4-08D21EA9A746}"/>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BC5891E2-C056-91DF-0146-1AE88CB4537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BC5891E2-C056-91DF-0146-1AE88CB4537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AE7B2F5-0341-713C-4B1D-64304E57D92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BD02799-EBB8-908C-2C02-EA11D8E3215D}"/>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45B5E08-CA5F-8651-CBFA-5E8B8CB146C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9399E8E-DD87-5F90-2C88-BD3BCBF3875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744F57E-239E-FA13-FA6B-6707716A3DDB}"/>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1B6F58D-6DD9-7A9F-AB2C-C58A302F3C52}"/>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6FD0D01-103B-DD0B-A98A-977C73A42AF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85F69F4-6AFF-943B-5D92-B2DE1D677CDC}"/>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FAF5914-E8A2-C711-070F-9E90238D22FD}"/>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8FAF5914-E8A2-C711-070F-9E90238D22FD}"/>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7A7DD1B-08BA-12D6-84EE-F7FB2424B0D3}"/>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7A7DD1B-08BA-12D6-84EE-F7FB2424B0D3}"/>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851EB3-0E52-CAED-E06D-948AE7DC60AC}"/>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B3851EB3-0E52-CAED-E06D-948AE7DC60AC}"/>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929A0F-B0D4-0425-FAD7-1A896937B9C2}"/>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7929A0F-B0D4-0425-FAD7-1A896937B9C2}"/>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52D9241-26D8-D409-6A7F-413468E1D87C}"/>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28C5F6-97D1-A34E-3DBA-9E4281444526}"/>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1628C5F6-97D1-A34E-3DBA-9E4281444526}"/>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380DEE1-84A8-458C-C216-2E83796BAAE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E380DEE1-84A8-458C-C216-2E83796BAAE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7DC0F82A-3E2D-B9ED-F4B4-E5AFE320AE1E}"/>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4BEFB10-00F8-4771-28F2-DEBC0F784A8F}"/>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A4BEFB10-00F8-4771-28F2-DEBC0F784A8F}"/>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B55FFAA-8C5B-4905-FE25-1D5CB45B49DE}"/>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B55FFAA-8C5B-4905-FE25-1D5CB45B49DE}"/>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908EBD8-7D3F-D015-43ED-3F9EFD0BF38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908EBD8-7D3F-D015-43ED-3F9EFD0BF38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4FDA55C-CA49-68A4-5F02-B579B7EC1E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5E8426-8C74-256C-09EF-01D48794AD81}"/>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213A19-5D8B-595A-176F-0AE0C7C42B33}"/>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958770-AB53-D663-B790-4FE644B8AE78}"/>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𝑽</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𝑹</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80515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491866" y="377078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491866" y="3770786"/>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11C6FB-F370-3FE7-13E6-B9B8EED641A1}"/>
                  </a:ext>
                </a:extLst>
              </p:cNvPr>
              <p:cNvSpPr txBox="1"/>
              <p:nvPr/>
            </p:nvSpPr>
            <p:spPr>
              <a:xfrm>
                <a:off x="1491866" y="3770785"/>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7" name="TextBox 16">
                <a:extLst>
                  <a:ext uri="{FF2B5EF4-FFF2-40B4-BE49-F238E27FC236}">
                    <a16:creationId xmlns:a16="http://schemas.microsoft.com/office/drawing/2014/main" id="{8011C6FB-F370-3FE7-13E6-B9B8EED641A1}"/>
                  </a:ext>
                </a:extLst>
              </p:cNvPr>
              <p:cNvSpPr txBox="1">
                <a:spLocks noRot="1" noChangeAspect="1" noMove="1" noResize="1" noEditPoints="1" noAdjustHandles="1" noChangeArrowheads="1" noChangeShapeType="1" noTextEdit="1"/>
              </p:cNvSpPr>
              <p:nvPr/>
            </p:nvSpPr>
            <p:spPr>
              <a:xfrm>
                <a:off x="1491866" y="3770785"/>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24623"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24623" y="2148365"/>
                <a:ext cx="488202" cy="388889"/>
              </a:xfrm>
              <a:prstGeom prst="rect">
                <a:avLst/>
              </a:prstGeom>
              <a:blipFill>
                <a:blip r:embed="rId7"/>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20579" y="3128099"/>
                <a:ext cx="27499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20579" y="3128099"/>
                <a:ext cx="274992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9"/>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453794"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453794"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36738"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36738" y="4228363"/>
                <a:ext cx="1863972" cy="276999"/>
              </a:xfrm>
              <a:prstGeom prst="rect">
                <a:avLst/>
              </a:prstGeom>
              <a:blipFill>
                <a:blip r:embed="rId24"/>
                <a:stretch>
                  <a:fillRect r="-9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31673"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31673" y="5115586"/>
                <a:ext cx="1874103" cy="276999"/>
              </a:xfrm>
              <a:prstGeom prst="rect">
                <a:avLst/>
              </a:prstGeom>
              <a:blipFill>
                <a:blip r:embed="rId25"/>
                <a:stretch>
                  <a:fillRect r="-65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BA0B9-21D7-4854-5D34-AE554C2DD564}"/>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760BE367-350B-F954-223F-801C0253D5FE}"/>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82EB311D-9BD5-6E81-DD3D-3C5736028CF3}"/>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33D63A89-853F-3D46-6A3D-A2EB68485A39}"/>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F8FC89-56C1-36FA-7736-758F1D50C59F}"/>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4571BE67-1FCE-2EA4-0C41-9EB2AF6845C4}"/>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BD337971-64CA-AC46-359C-A4615984D930}"/>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885963-4835-135B-1CCE-F38AFADDE580}"/>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BC0B2BBD-CF28-4A76-EEB5-E6768FD202F0}"/>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50C9AAC9-D9E3-B62A-1A20-B15020356816}"/>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38DEE12-2F25-341C-9BC6-F79E8D4E4749}"/>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060262-D592-8CE4-948C-501D5BF5399E}"/>
              </a:ext>
            </a:extLst>
          </p:cNvPr>
          <p:cNvSpPr txBox="1"/>
          <p:nvPr/>
        </p:nvSpPr>
        <p:spPr>
          <a:xfrm>
            <a:off x="4372336" y="720509"/>
            <a:ext cx="1181670" cy="369332"/>
          </a:xfrm>
          <a:prstGeom prst="rect">
            <a:avLst/>
          </a:prstGeom>
          <a:noFill/>
        </p:spPr>
        <p:txBody>
          <a:bodyPr wrap="none" rtlCol="0">
            <a:spAutoFit/>
          </a:bodyPr>
          <a:lstStyle/>
          <a:p>
            <a:r>
              <a:rPr lang="en-US" dirty="0"/>
              <a:t>Yes = 90%</a:t>
            </a:r>
          </a:p>
        </p:txBody>
      </p:sp>
      <p:sp>
        <p:nvSpPr>
          <p:cNvPr id="72" name="TextBox 71">
            <a:extLst>
              <a:ext uri="{FF2B5EF4-FFF2-40B4-BE49-F238E27FC236}">
                <a16:creationId xmlns:a16="http://schemas.microsoft.com/office/drawing/2014/main" id="{00A1DF63-4C24-FB2A-4DE0-920361B52F9A}"/>
              </a:ext>
            </a:extLst>
          </p:cNvPr>
          <p:cNvSpPr txBox="1"/>
          <p:nvPr/>
        </p:nvSpPr>
        <p:spPr>
          <a:xfrm>
            <a:off x="6479229" y="1576790"/>
            <a:ext cx="1128835" cy="369332"/>
          </a:xfrm>
          <a:prstGeom prst="rect">
            <a:avLst/>
          </a:prstGeom>
          <a:noFill/>
        </p:spPr>
        <p:txBody>
          <a:bodyPr wrap="none" rtlCol="0">
            <a:spAutoFit/>
          </a:bodyPr>
          <a:lstStyle/>
          <a:p>
            <a:r>
              <a:rPr lang="en-US" dirty="0"/>
              <a:t>No = 10%</a:t>
            </a:r>
          </a:p>
        </p:txBody>
      </p:sp>
      <p:sp>
        <p:nvSpPr>
          <p:cNvPr id="73" name="TextBox 72">
            <a:extLst>
              <a:ext uri="{FF2B5EF4-FFF2-40B4-BE49-F238E27FC236}">
                <a16:creationId xmlns:a16="http://schemas.microsoft.com/office/drawing/2014/main" id="{C8BE8D9A-3A46-F7D8-C91A-8E3F11FD8D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879E057-27E2-7FD2-238F-9890FC4E45B7}"/>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5510565-6190-5B18-88C9-5032465D8FDF}"/>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44B420-83C5-04D9-B78E-BACE6F7E205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8354571B-BAD1-946F-DA53-2A4CEC3FAE23}"/>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64AE4E-921C-6A17-33D5-9C52A0B6BDB0}"/>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350A8DF9-3AEC-0D63-F39D-738F936564D1}"/>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4E25FA9-E76F-BB95-59C2-561015EF3E8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BEB5488-F556-18B9-1C14-442F1620F33D}"/>
              </a:ext>
            </a:extLst>
          </p:cNvPr>
          <p:cNvSpPr txBox="1"/>
          <p:nvPr/>
        </p:nvSpPr>
        <p:spPr>
          <a:xfrm>
            <a:off x="7391213" y="5779950"/>
            <a:ext cx="1686680" cy="369332"/>
          </a:xfrm>
          <a:prstGeom prst="rect">
            <a:avLst/>
          </a:prstGeom>
          <a:noFill/>
        </p:spPr>
        <p:txBody>
          <a:bodyPr wrap="none" rtlCol="0">
            <a:spAutoFit/>
          </a:bodyPr>
          <a:lstStyle/>
          <a:p>
            <a:r>
              <a:rPr lang="en-US" dirty="0"/>
              <a:t>Success = 50%</a:t>
            </a:r>
          </a:p>
        </p:txBody>
      </p:sp>
      <p:sp>
        <p:nvSpPr>
          <p:cNvPr id="96" name="TextBox 95">
            <a:extLst>
              <a:ext uri="{FF2B5EF4-FFF2-40B4-BE49-F238E27FC236}">
                <a16:creationId xmlns:a16="http://schemas.microsoft.com/office/drawing/2014/main" id="{4FA2DCD9-ABEF-FFEF-FDF7-0F608C98DF18}"/>
              </a:ext>
            </a:extLst>
          </p:cNvPr>
          <p:cNvSpPr txBox="1"/>
          <p:nvPr/>
        </p:nvSpPr>
        <p:spPr>
          <a:xfrm>
            <a:off x="7391213" y="4463944"/>
            <a:ext cx="1686680" cy="369332"/>
          </a:xfrm>
          <a:prstGeom prst="rect">
            <a:avLst/>
          </a:prstGeom>
          <a:noFill/>
        </p:spPr>
        <p:txBody>
          <a:bodyPr wrap="none" rtlCol="0">
            <a:spAutoFit/>
          </a:bodyPr>
          <a:lstStyle/>
          <a:p>
            <a:r>
              <a:rPr lang="en-US" dirty="0"/>
              <a:t>Success = 50%</a:t>
            </a:r>
          </a:p>
        </p:txBody>
      </p:sp>
      <p:sp>
        <p:nvSpPr>
          <p:cNvPr id="97" name="TextBox 96">
            <a:extLst>
              <a:ext uri="{FF2B5EF4-FFF2-40B4-BE49-F238E27FC236}">
                <a16:creationId xmlns:a16="http://schemas.microsoft.com/office/drawing/2014/main" id="{8A3A7037-C526-67DE-1809-FF5F5351F2B9}"/>
              </a:ext>
            </a:extLst>
          </p:cNvPr>
          <p:cNvSpPr txBox="1"/>
          <p:nvPr/>
        </p:nvSpPr>
        <p:spPr>
          <a:xfrm>
            <a:off x="7387440" y="3132205"/>
            <a:ext cx="1686680" cy="369332"/>
          </a:xfrm>
          <a:prstGeom prst="rect">
            <a:avLst/>
          </a:prstGeom>
          <a:noFill/>
        </p:spPr>
        <p:txBody>
          <a:bodyPr wrap="none" rtlCol="0">
            <a:spAutoFit/>
          </a:bodyPr>
          <a:lstStyle/>
          <a:p>
            <a:r>
              <a:rPr lang="en-US" dirty="0"/>
              <a:t>Success = 50%</a:t>
            </a:r>
          </a:p>
        </p:txBody>
      </p:sp>
      <p:sp>
        <p:nvSpPr>
          <p:cNvPr id="102" name="TextBox 101">
            <a:extLst>
              <a:ext uri="{FF2B5EF4-FFF2-40B4-BE49-F238E27FC236}">
                <a16:creationId xmlns:a16="http://schemas.microsoft.com/office/drawing/2014/main" id="{A5BC5B16-0C26-2C5C-7222-85C8DE1F634B}"/>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078B31F7-3028-A16D-A735-AB19BDA7928C}"/>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F402F431-32EF-659D-D111-FD20C446E077}"/>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897C6648-58A8-F2C2-6821-CE685E42F2C3}"/>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3193583-28E0-E976-B8B2-A5EDEAEE5FC9}"/>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4" name="Graphic 3" descr="Windy outline">
            <a:extLst>
              <a:ext uri="{FF2B5EF4-FFF2-40B4-BE49-F238E27FC236}">
                <a16:creationId xmlns:a16="http://schemas.microsoft.com/office/drawing/2014/main" id="{6A555581-EE3C-C95D-EEAD-FD9DD9A32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00000">
            <a:off x="829785" y="4248819"/>
            <a:ext cx="914400" cy="914400"/>
          </a:xfrm>
          <a:prstGeom prst="rect">
            <a:avLst/>
          </a:prstGeom>
        </p:spPr>
      </p:pic>
      <p:pic>
        <p:nvPicPr>
          <p:cNvPr id="5" name="Graphic 4">
            <a:extLst>
              <a:ext uri="{FF2B5EF4-FFF2-40B4-BE49-F238E27FC236}">
                <a16:creationId xmlns:a16="http://schemas.microsoft.com/office/drawing/2014/main" id="{A3AC786E-4F2F-4ED1-19F3-826CB360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600000">
            <a:off x="1733529" y="3710645"/>
            <a:ext cx="661371" cy="914400"/>
          </a:xfrm>
          <a:prstGeom prst="rect">
            <a:avLst/>
          </a:prstGeom>
        </p:spPr>
      </p:pic>
      <p:sp>
        <p:nvSpPr>
          <p:cNvPr id="7" name="TextBox 6">
            <a:extLst>
              <a:ext uri="{FF2B5EF4-FFF2-40B4-BE49-F238E27FC236}">
                <a16:creationId xmlns:a16="http://schemas.microsoft.com/office/drawing/2014/main" id="{7E375BFD-7E16-6210-FA03-4E275D1421CF}"/>
              </a:ext>
            </a:extLst>
          </p:cNvPr>
          <p:cNvSpPr txBox="1"/>
          <p:nvPr/>
        </p:nvSpPr>
        <p:spPr>
          <a:xfrm>
            <a:off x="0" y="105188"/>
            <a:ext cx="6056026" cy="523220"/>
          </a:xfrm>
          <a:prstGeom prst="rect">
            <a:avLst/>
          </a:prstGeom>
          <a:noFill/>
        </p:spPr>
        <p:txBody>
          <a:bodyPr wrap="square">
            <a:spAutoFit/>
          </a:bodyPr>
          <a:lstStyle/>
          <a:p>
            <a:r>
              <a:rPr lang="en-US" sz="2800" b="1" dirty="0"/>
              <a:t>“Flighty” mosquito</a:t>
            </a:r>
            <a:r>
              <a:rPr lang="en-US" sz="2800" dirty="0"/>
              <a:t> parameterization</a:t>
            </a:r>
            <a:endParaRPr lang="en-US" sz="2800" b="1" dirty="0"/>
          </a:p>
        </p:txBody>
      </p:sp>
      <p:sp>
        <p:nvSpPr>
          <p:cNvPr id="3" name="TextBox 2">
            <a:extLst>
              <a:ext uri="{FF2B5EF4-FFF2-40B4-BE49-F238E27FC236}">
                <a16:creationId xmlns:a16="http://schemas.microsoft.com/office/drawing/2014/main" id="{E6C818D0-4284-3066-7BB4-C8D220A868EC}"/>
              </a:ext>
            </a:extLst>
          </p:cNvPr>
          <p:cNvSpPr txBox="1"/>
          <p:nvPr/>
        </p:nvSpPr>
        <p:spPr>
          <a:xfrm>
            <a:off x="1552567" y="3316871"/>
            <a:ext cx="1239496" cy="461665"/>
          </a:xfrm>
          <a:prstGeom prst="rect">
            <a:avLst/>
          </a:prstGeom>
          <a:noFill/>
        </p:spPr>
        <p:txBody>
          <a:bodyPr wrap="square">
            <a:spAutoFit/>
          </a:bodyPr>
          <a:lstStyle/>
          <a:p>
            <a:r>
              <a:rPr lang="en-US" sz="2400" b="1" dirty="0"/>
              <a:t>Flighty</a:t>
            </a:r>
            <a:endParaRPr lang="en-US" sz="2400" dirty="0"/>
          </a:p>
        </p:txBody>
      </p:sp>
    </p:spTree>
    <p:extLst>
      <p:ext uri="{BB962C8B-B14F-4D97-AF65-F5344CB8AC3E}">
        <p14:creationId xmlns:p14="http://schemas.microsoft.com/office/powerpoint/2010/main" val="4217904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20124D-765C-E7B8-97E7-26F6A73DC950}"/>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22F3048-07BB-A9DF-44DD-A7705635D60B}"/>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5CD4F821-6C24-AFA8-C1F2-342CE2E56215}"/>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C0B2CEE1-E8F9-C777-8607-69FA614818C4}"/>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187E9BF-50E7-123C-9B3E-FD23FE37F879}"/>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F78DEC82-35AF-4A59-2AF9-958B3D87F446}"/>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871E22FF-2566-2838-0D83-B01657012594}"/>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EB58A7-8DE9-E6FB-9209-C41D5B3FDA77}"/>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D87D9412-E122-576B-73A5-606787DCF83C}"/>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E6398849-EF98-AEB0-64F0-A61E70C71982}"/>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728BB94-7E36-AA06-E6A7-4AC391149C62}"/>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7DC75-03C7-6DBA-124D-7E89D3220653}"/>
              </a:ext>
            </a:extLst>
          </p:cNvPr>
          <p:cNvSpPr txBox="1"/>
          <p:nvPr/>
        </p:nvSpPr>
        <p:spPr>
          <a:xfrm>
            <a:off x="4372336" y="720509"/>
            <a:ext cx="1181670" cy="369332"/>
          </a:xfrm>
          <a:prstGeom prst="rect">
            <a:avLst/>
          </a:prstGeom>
          <a:noFill/>
        </p:spPr>
        <p:txBody>
          <a:bodyPr wrap="none" rtlCol="0">
            <a:spAutoFit/>
          </a:bodyPr>
          <a:lstStyle/>
          <a:p>
            <a:r>
              <a:rPr lang="en-US" dirty="0"/>
              <a:t>Yes = </a:t>
            </a:r>
            <a:r>
              <a:rPr lang="en-US" b="1" dirty="0"/>
              <a:t>66</a:t>
            </a:r>
            <a:r>
              <a:rPr lang="en-US" dirty="0"/>
              <a:t>%</a:t>
            </a:r>
          </a:p>
        </p:txBody>
      </p:sp>
      <p:sp>
        <p:nvSpPr>
          <p:cNvPr id="72" name="TextBox 71">
            <a:extLst>
              <a:ext uri="{FF2B5EF4-FFF2-40B4-BE49-F238E27FC236}">
                <a16:creationId xmlns:a16="http://schemas.microsoft.com/office/drawing/2014/main" id="{84B8DE41-D00F-CA0B-4FB8-09B485929E2F}"/>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514508E4-BBF1-F787-234F-521CB0874C13}"/>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26BD5CB8-37E1-04B3-3753-A337D106463D}"/>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D5D21B-9485-03FF-B50B-12770AE36A75}"/>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C3038D-AEFA-EA01-571A-11819AD53AF2}"/>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A7586142-8174-B45C-8CED-896B49F2CF36}"/>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7EA243-A761-7356-B6E2-E7C2119424E4}"/>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F68A3FE5-E17C-00C0-A98F-DB45063BBDDE}"/>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D3487EA-2F57-C9B5-BEBF-366EC10F467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153EFE-826E-5D94-6914-976C183508C5}"/>
              </a:ext>
            </a:extLst>
          </p:cNvPr>
          <p:cNvSpPr txBox="1"/>
          <p:nvPr/>
        </p:nvSpPr>
        <p:spPr>
          <a:xfrm>
            <a:off x="7391213" y="5779950"/>
            <a:ext cx="1686680" cy="369332"/>
          </a:xfrm>
          <a:prstGeom prst="rect">
            <a:avLst/>
          </a:prstGeom>
          <a:noFill/>
        </p:spPr>
        <p:txBody>
          <a:bodyPr wrap="none" rtlCol="0">
            <a:spAutoFit/>
          </a:bodyPr>
          <a:lstStyle/>
          <a:p>
            <a:r>
              <a:rPr lang="en-US" dirty="0"/>
              <a:t>Success = </a:t>
            </a:r>
            <a:r>
              <a:rPr lang="en-US" b="1" dirty="0"/>
              <a:t>90</a:t>
            </a:r>
            <a:r>
              <a:rPr lang="en-US" dirty="0"/>
              <a:t>%</a:t>
            </a:r>
          </a:p>
        </p:txBody>
      </p:sp>
      <p:sp>
        <p:nvSpPr>
          <p:cNvPr id="96" name="TextBox 95">
            <a:extLst>
              <a:ext uri="{FF2B5EF4-FFF2-40B4-BE49-F238E27FC236}">
                <a16:creationId xmlns:a16="http://schemas.microsoft.com/office/drawing/2014/main" id="{0A21E921-BABB-8DAE-F501-C09E3C25EBCC}"/>
              </a:ext>
            </a:extLst>
          </p:cNvPr>
          <p:cNvSpPr txBox="1"/>
          <p:nvPr/>
        </p:nvSpPr>
        <p:spPr>
          <a:xfrm>
            <a:off x="7391213" y="4463944"/>
            <a:ext cx="1686680" cy="369332"/>
          </a:xfrm>
          <a:prstGeom prst="rect">
            <a:avLst/>
          </a:prstGeom>
          <a:noFill/>
        </p:spPr>
        <p:txBody>
          <a:bodyPr wrap="none" rtlCol="0">
            <a:spAutoFit/>
          </a:bodyPr>
          <a:lstStyle/>
          <a:p>
            <a:r>
              <a:rPr lang="en-US" dirty="0"/>
              <a:t>Success = </a:t>
            </a:r>
            <a:r>
              <a:rPr lang="en-US" b="1" dirty="0"/>
              <a:t>80</a:t>
            </a:r>
            <a:r>
              <a:rPr lang="en-US" dirty="0"/>
              <a:t>%</a:t>
            </a:r>
          </a:p>
        </p:txBody>
      </p:sp>
      <p:sp>
        <p:nvSpPr>
          <p:cNvPr id="97" name="TextBox 96">
            <a:extLst>
              <a:ext uri="{FF2B5EF4-FFF2-40B4-BE49-F238E27FC236}">
                <a16:creationId xmlns:a16="http://schemas.microsoft.com/office/drawing/2014/main" id="{5210F7FD-B07C-EEBD-36A1-D5FBD7C35E87}"/>
              </a:ext>
            </a:extLst>
          </p:cNvPr>
          <p:cNvSpPr txBox="1"/>
          <p:nvPr/>
        </p:nvSpPr>
        <p:spPr>
          <a:xfrm>
            <a:off x="7387440" y="3132205"/>
            <a:ext cx="1686680" cy="369332"/>
          </a:xfrm>
          <a:prstGeom prst="rect">
            <a:avLst/>
          </a:prstGeom>
          <a:noFill/>
        </p:spPr>
        <p:txBody>
          <a:bodyPr wrap="none" rtlCol="0">
            <a:spAutoFit/>
          </a:bodyPr>
          <a:lstStyle/>
          <a:p>
            <a:r>
              <a:rPr lang="en-US" dirty="0"/>
              <a:t>Success = </a:t>
            </a:r>
            <a:r>
              <a:rPr lang="en-US" b="1" dirty="0"/>
              <a:t>70</a:t>
            </a:r>
            <a:r>
              <a:rPr lang="en-US" dirty="0"/>
              <a:t>%</a:t>
            </a:r>
          </a:p>
        </p:txBody>
      </p:sp>
      <p:sp>
        <p:nvSpPr>
          <p:cNvPr id="102" name="TextBox 101">
            <a:extLst>
              <a:ext uri="{FF2B5EF4-FFF2-40B4-BE49-F238E27FC236}">
                <a16:creationId xmlns:a16="http://schemas.microsoft.com/office/drawing/2014/main" id="{089CF823-52B8-CBFC-2A98-B4002C1C2F30}"/>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99900F58-BA2B-C981-F00B-6B87F7F2E2BF}"/>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5C3FA127-F221-22B5-434A-C4E470B5FE23}"/>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29CFE076-1152-6F46-34C6-BE6B996211A6}"/>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5E4B389-A47E-D73F-3AB6-884BBE62E0E0}"/>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6" name="Graphic 5">
            <a:extLst>
              <a:ext uri="{FF2B5EF4-FFF2-40B4-BE49-F238E27FC236}">
                <a16:creationId xmlns:a16="http://schemas.microsoft.com/office/drawing/2014/main" id="{18185B05-F7F6-B547-97F5-CFEF36794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81847" flipH="1">
            <a:off x="2048686" y="4156680"/>
            <a:ext cx="782159" cy="711333"/>
          </a:xfrm>
          <a:prstGeom prst="rect">
            <a:avLst/>
          </a:prstGeom>
        </p:spPr>
      </p:pic>
      <p:pic>
        <p:nvPicPr>
          <p:cNvPr id="8" name="Graphic 7" descr="Windy outline">
            <a:extLst>
              <a:ext uri="{FF2B5EF4-FFF2-40B4-BE49-F238E27FC236}">
                <a16:creationId xmlns:a16="http://schemas.microsoft.com/office/drawing/2014/main" id="{9A0E1B3D-668C-CE3D-AC2D-449805733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235810" y="4138860"/>
            <a:ext cx="914400" cy="914400"/>
          </a:xfrm>
          <a:prstGeom prst="rect">
            <a:avLst/>
          </a:prstGeom>
        </p:spPr>
      </p:pic>
      <p:sp>
        <p:nvSpPr>
          <p:cNvPr id="9" name="TextBox 8">
            <a:extLst>
              <a:ext uri="{FF2B5EF4-FFF2-40B4-BE49-F238E27FC236}">
                <a16:creationId xmlns:a16="http://schemas.microsoft.com/office/drawing/2014/main" id="{8C504361-1A35-4345-F3A0-529B535D1123}"/>
              </a:ext>
            </a:extLst>
          </p:cNvPr>
          <p:cNvSpPr txBox="1"/>
          <p:nvPr/>
        </p:nvSpPr>
        <p:spPr>
          <a:xfrm>
            <a:off x="0" y="105188"/>
            <a:ext cx="6637996" cy="523220"/>
          </a:xfrm>
          <a:prstGeom prst="rect">
            <a:avLst/>
          </a:prstGeom>
          <a:noFill/>
        </p:spPr>
        <p:txBody>
          <a:bodyPr wrap="square">
            <a:spAutoFit/>
          </a:bodyPr>
          <a:lstStyle/>
          <a:p>
            <a:r>
              <a:rPr lang="en-US" sz="2800" b="1" dirty="0"/>
              <a:t>“Persistent” mosquito</a:t>
            </a:r>
            <a:r>
              <a:rPr lang="en-US" sz="2800" dirty="0"/>
              <a:t> parameterization</a:t>
            </a:r>
            <a:endParaRPr lang="en-US" sz="2800" b="1" dirty="0"/>
          </a:p>
        </p:txBody>
      </p:sp>
      <p:sp>
        <p:nvSpPr>
          <p:cNvPr id="10" name="Rectangle 9">
            <a:extLst>
              <a:ext uri="{FF2B5EF4-FFF2-40B4-BE49-F238E27FC236}">
                <a16:creationId xmlns:a16="http://schemas.microsoft.com/office/drawing/2014/main" id="{628100AC-D6C3-1353-EFE0-D9F31B993454}"/>
              </a:ext>
            </a:extLst>
          </p:cNvPr>
          <p:cNvSpPr/>
          <p:nvPr/>
        </p:nvSpPr>
        <p:spPr>
          <a:xfrm>
            <a:off x="9794679" y="1852115"/>
            <a:ext cx="103819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BFA116-179A-7920-06E1-29C96DFECD2A}"/>
              </a:ext>
            </a:extLst>
          </p:cNvPr>
          <p:cNvSpPr/>
          <p:nvPr/>
        </p:nvSpPr>
        <p:spPr>
          <a:xfrm>
            <a:off x="7349636" y="4376410"/>
            <a:ext cx="174538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7CA18B-A575-AA63-06DF-80A59CF7741A}"/>
              </a:ext>
            </a:extLst>
          </p:cNvPr>
          <p:cNvSpPr txBox="1"/>
          <p:nvPr/>
        </p:nvSpPr>
        <p:spPr>
          <a:xfrm>
            <a:off x="1552566" y="3316871"/>
            <a:ext cx="1789065" cy="461665"/>
          </a:xfrm>
          <a:prstGeom prst="rect">
            <a:avLst/>
          </a:prstGeom>
          <a:noFill/>
        </p:spPr>
        <p:txBody>
          <a:bodyPr wrap="square">
            <a:spAutoFit/>
          </a:bodyPr>
          <a:lstStyle/>
          <a:p>
            <a:r>
              <a:rPr lang="en-US" sz="2400" b="1" dirty="0"/>
              <a:t>Persistent</a:t>
            </a:r>
            <a:endParaRPr lang="en-US" sz="2400" dirty="0"/>
          </a:p>
        </p:txBody>
      </p:sp>
    </p:spTree>
    <p:extLst>
      <p:ext uri="{BB962C8B-B14F-4D97-AF65-F5344CB8AC3E}">
        <p14:creationId xmlns:p14="http://schemas.microsoft.com/office/powerpoint/2010/main" val="1534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F3CE-4ABF-8501-C371-769787D64A94}"/>
              </a:ext>
            </a:extLst>
          </p:cNvPr>
          <p:cNvSpPr>
            <a:spLocks noGrp="1"/>
          </p:cNvSpPr>
          <p:nvPr>
            <p:ph type="title"/>
          </p:nvPr>
        </p:nvSpPr>
        <p:spPr>
          <a:xfrm>
            <a:off x="0" y="0"/>
            <a:ext cx="4572000" cy="1325563"/>
          </a:xfrm>
          <a:solidFill>
            <a:srgbClr val="7570B3"/>
          </a:solidFill>
        </p:spPr>
        <p:txBody>
          <a:bodyPr/>
          <a:lstStyle/>
          <a:p>
            <a:r>
              <a:rPr lang="en-US" dirty="0"/>
              <a:t>Mechanistic</a:t>
            </a:r>
          </a:p>
        </p:txBody>
      </p:sp>
      <p:grpSp>
        <p:nvGrpSpPr>
          <p:cNvPr id="8" name="Group 7">
            <a:extLst>
              <a:ext uri="{FF2B5EF4-FFF2-40B4-BE49-F238E27FC236}">
                <a16:creationId xmlns:a16="http://schemas.microsoft.com/office/drawing/2014/main" id="{553375C8-FD9C-6A6E-34BB-5513F6DB50A9}"/>
              </a:ext>
            </a:extLst>
          </p:cNvPr>
          <p:cNvGrpSpPr/>
          <p:nvPr/>
        </p:nvGrpSpPr>
        <p:grpSpPr>
          <a:xfrm>
            <a:off x="0" y="2336877"/>
            <a:ext cx="5563213" cy="1877493"/>
            <a:chOff x="3294514" y="2336877"/>
            <a:chExt cx="5563213" cy="1877493"/>
          </a:xfrm>
        </p:grpSpPr>
        <p:pic>
          <p:nvPicPr>
            <p:cNvPr id="5" name="Picture 4">
              <a:extLst>
                <a:ext uri="{FF2B5EF4-FFF2-40B4-BE49-F238E27FC236}">
                  <a16:creationId xmlns:a16="http://schemas.microsoft.com/office/drawing/2014/main" id="{15BB3EE4-753B-F707-4209-76BE1F8AF455}"/>
                </a:ext>
              </a:extLst>
            </p:cNvPr>
            <p:cNvPicPr>
              <a:picLocks noChangeAspect="1"/>
            </p:cNvPicPr>
            <p:nvPr/>
          </p:nvPicPr>
          <p:blipFill>
            <a:blip r:embed="rId2"/>
            <a:stretch>
              <a:fillRect/>
            </a:stretch>
          </p:blipFill>
          <p:spPr>
            <a:xfrm>
              <a:off x="3294514" y="2643630"/>
              <a:ext cx="5563213" cy="1570740"/>
            </a:xfrm>
            <a:prstGeom prst="rect">
              <a:avLst/>
            </a:prstGeom>
          </p:spPr>
        </p:pic>
        <p:pic>
          <p:nvPicPr>
            <p:cNvPr id="7" name="Picture 6">
              <a:extLst>
                <a:ext uri="{FF2B5EF4-FFF2-40B4-BE49-F238E27FC236}">
                  <a16:creationId xmlns:a16="http://schemas.microsoft.com/office/drawing/2014/main" id="{90285E89-06B4-407F-1AA4-E7F9AA8B7B7B}"/>
                </a:ext>
              </a:extLst>
            </p:cNvPr>
            <p:cNvPicPr>
              <a:picLocks noChangeAspect="1"/>
            </p:cNvPicPr>
            <p:nvPr/>
          </p:nvPicPr>
          <p:blipFill>
            <a:blip r:embed="rId3"/>
            <a:srcRect l="7363" t="16721"/>
            <a:stretch/>
          </p:blipFill>
          <p:spPr>
            <a:xfrm>
              <a:off x="3294514" y="2336877"/>
              <a:ext cx="1223691" cy="306753"/>
            </a:xfrm>
            <a:prstGeom prst="rect">
              <a:avLst/>
            </a:prstGeom>
          </p:spPr>
        </p:pic>
      </p:grpSp>
      <p:pic>
        <p:nvPicPr>
          <p:cNvPr id="10" name="Picture 9">
            <a:extLst>
              <a:ext uri="{FF2B5EF4-FFF2-40B4-BE49-F238E27FC236}">
                <a16:creationId xmlns:a16="http://schemas.microsoft.com/office/drawing/2014/main" id="{7C051CC8-6AD5-F045-B325-C4DEE42DCD05}"/>
              </a:ext>
            </a:extLst>
          </p:cNvPr>
          <p:cNvPicPr>
            <a:picLocks noChangeAspect="1"/>
          </p:cNvPicPr>
          <p:nvPr/>
        </p:nvPicPr>
        <p:blipFill>
          <a:blip r:embed="rId4"/>
          <a:srcRect b="51922"/>
          <a:stretch/>
        </p:blipFill>
        <p:spPr>
          <a:xfrm>
            <a:off x="6538759" y="4214370"/>
            <a:ext cx="4885805" cy="1740376"/>
          </a:xfrm>
          <a:prstGeom prst="rect">
            <a:avLst/>
          </a:prstGeom>
        </p:spPr>
      </p:pic>
      <p:pic>
        <p:nvPicPr>
          <p:cNvPr id="11" name="Picture 10">
            <a:extLst>
              <a:ext uri="{FF2B5EF4-FFF2-40B4-BE49-F238E27FC236}">
                <a16:creationId xmlns:a16="http://schemas.microsoft.com/office/drawing/2014/main" id="{DA738449-0F10-CAE1-D31F-CE4F83FAFE40}"/>
              </a:ext>
            </a:extLst>
          </p:cNvPr>
          <p:cNvPicPr>
            <a:picLocks noChangeAspect="1"/>
          </p:cNvPicPr>
          <p:nvPr/>
        </p:nvPicPr>
        <p:blipFill>
          <a:blip r:embed="rId4"/>
          <a:srcRect t="55400"/>
          <a:stretch/>
        </p:blipFill>
        <p:spPr>
          <a:xfrm>
            <a:off x="6421612" y="2336877"/>
            <a:ext cx="4885805" cy="1614479"/>
          </a:xfrm>
          <a:prstGeom prst="rect">
            <a:avLst/>
          </a:prstGeom>
        </p:spPr>
      </p:pic>
    </p:spTree>
    <p:extLst>
      <p:ext uri="{BB962C8B-B14F-4D97-AF65-F5344CB8AC3E}">
        <p14:creationId xmlns:p14="http://schemas.microsoft.com/office/powerpoint/2010/main" val="3265309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5640B-5717-AEEF-B568-0A8EACB4E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21DE1E-C7BA-8E47-25F5-B07D17D795CC}"/>
              </a:ext>
            </a:extLst>
          </p:cNvPr>
          <p:cNvSpPr>
            <a:spLocks noGrp="1"/>
          </p:cNvSpPr>
          <p:nvPr>
            <p:ph type="title"/>
          </p:nvPr>
        </p:nvSpPr>
        <p:spPr>
          <a:xfrm>
            <a:off x="0" y="0"/>
            <a:ext cx="4572000" cy="1325563"/>
          </a:xfrm>
          <a:solidFill>
            <a:srgbClr val="1B9E77"/>
          </a:solidFill>
        </p:spPr>
        <p:txBody>
          <a:bodyPr/>
          <a:lstStyle/>
          <a:p>
            <a:r>
              <a:rPr lang="en-US" dirty="0"/>
              <a:t>Empirical</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C4EBD42-D593-0F41-EEFA-D344EB730912}"/>
                  </a:ext>
                </a:extLst>
              </p:cNvPr>
              <p:cNvSpPr txBox="1"/>
              <p:nvPr/>
            </p:nvSpPr>
            <p:spPr>
              <a:xfrm>
                <a:off x="1106556" y="2435087"/>
                <a:ext cx="6804992" cy="553998"/>
              </a:xfrm>
              <a:prstGeom prst="rect">
                <a:avLst/>
              </a:prstGeom>
              <a:noFill/>
            </p:spPr>
            <p:txBody>
              <a:bodyPr wrap="square" lIns="0" tIns="0" rIns="0" bIns="0" rtlCol="0">
                <a:spAutoFit/>
              </a:bodyPr>
              <a:lstStyle/>
              <a:p>
                <a14:m>
                  <m:oMath xmlns:m="http://schemas.openxmlformats.org/officeDocument/2006/math">
                    <m:r>
                      <a:rPr lang="en-US" b="1" i="1" smtClean="0">
                        <a:latin typeface="Cambria Math" panose="02040503050406030204" pitchFamily="18" charset="0"/>
                      </a:rPr>
                      <m:t>𝑨</m:t>
                    </m:r>
                  </m:oMath>
                </a14:m>
                <a:r>
                  <a:rPr lang="en-US" b="1" dirty="0"/>
                  <a:t> </a:t>
                </a:r>
                <a:r>
                  <a:rPr lang="en-US" dirty="0"/>
                  <a:t>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r>
                      <a:rPr lang="en-US" b="0" i="1" dirty="0" smtClean="0">
                        <a:latin typeface="Cambria Math" panose="02040503050406030204" pitchFamily="18" charset="0"/>
                      </a:rPr>
                      <m:t> </m:t>
                    </m:r>
                    <m:r>
                      <a:rPr lang="en-US" b="0" i="1" smtClean="0">
                        <a:latin typeface="Cambria Math" panose="02040503050406030204" pitchFamily="18" charset="0"/>
                      </a:rPr>
                      <m:t> </m:t>
                    </m:r>
                  </m:oMath>
                </a14:m>
                <a:r>
                  <a:rPr lang="en-US" dirty="0"/>
                  <a:t>are fit to toy data representing empirically measured gonotrophic cycle durations that follow a log-normal distribution</a:t>
                </a:r>
              </a:p>
            </p:txBody>
          </p:sp>
        </mc:Choice>
        <mc:Fallback>
          <p:sp>
            <p:nvSpPr>
              <p:cNvPr id="3" name="TextBox 2">
                <a:extLst>
                  <a:ext uri="{FF2B5EF4-FFF2-40B4-BE49-F238E27FC236}">
                    <a16:creationId xmlns:a16="http://schemas.microsoft.com/office/drawing/2014/main" id="{0C4EBD42-D593-0F41-EEFA-D344EB730912}"/>
                  </a:ext>
                </a:extLst>
              </p:cNvPr>
              <p:cNvSpPr txBox="1">
                <a:spLocks noRot="1" noChangeAspect="1" noMove="1" noResize="1" noEditPoints="1" noAdjustHandles="1" noChangeArrowheads="1" noChangeShapeType="1" noTextEdit="1"/>
              </p:cNvSpPr>
              <p:nvPr/>
            </p:nvSpPr>
            <p:spPr>
              <a:xfrm>
                <a:off x="1106556" y="2435087"/>
                <a:ext cx="6804992" cy="553998"/>
              </a:xfrm>
              <a:prstGeom prst="rect">
                <a:avLst/>
              </a:prstGeom>
              <a:blipFill>
                <a:blip r:embed="rId2"/>
                <a:stretch>
                  <a:fillRect l="-2151" t="-23077" b="-2637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624720E-BBAF-A175-5994-8F657141E331}"/>
              </a:ext>
            </a:extLst>
          </p:cNvPr>
          <p:cNvPicPr>
            <a:picLocks noChangeAspect="1"/>
          </p:cNvPicPr>
          <p:nvPr/>
        </p:nvPicPr>
        <p:blipFill>
          <a:blip r:embed="rId3"/>
          <a:stretch>
            <a:fillRect/>
          </a:stretch>
        </p:blipFill>
        <p:spPr>
          <a:xfrm>
            <a:off x="1106556" y="5026779"/>
            <a:ext cx="4293073" cy="419146"/>
          </a:xfrm>
          <a:prstGeom prst="rect">
            <a:avLst/>
          </a:prstGeom>
        </p:spPr>
      </p:pic>
      <p:pic>
        <p:nvPicPr>
          <p:cNvPr id="7" name="Picture 6">
            <a:extLst>
              <a:ext uri="{FF2B5EF4-FFF2-40B4-BE49-F238E27FC236}">
                <a16:creationId xmlns:a16="http://schemas.microsoft.com/office/drawing/2014/main" id="{CCAD0596-9A18-E5B5-DD1D-E7C00A690223}"/>
              </a:ext>
            </a:extLst>
          </p:cNvPr>
          <p:cNvPicPr>
            <a:picLocks noChangeAspect="1"/>
          </p:cNvPicPr>
          <p:nvPr/>
        </p:nvPicPr>
        <p:blipFill>
          <a:blip r:embed="rId4"/>
          <a:stretch>
            <a:fillRect/>
          </a:stretch>
        </p:blipFill>
        <p:spPr>
          <a:xfrm>
            <a:off x="1106556" y="3832229"/>
            <a:ext cx="1016112" cy="351405"/>
          </a:xfrm>
          <a:prstGeom prst="rect">
            <a:avLst/>
          </a:prstGeom>
        </p:spPr>
      </p:pic>
      <p:pic>
        <p:nvPicPr>
          <p:cNvPr id="9" name="Picture 8">
            <a:extLst>
              <a:ext uri="{FF2B5EF4-FFF2-40B4-BE49-F238E27FC236}">
                <a16:creationId xmlns:a16="http://schemas.microsoft.com/office/drawing/2014/main" id="{91A28295-C3A8-520E-E404-F5314406F645}"/>
              </a:ext>
            </a:extLst>
          </p:cNvPr>
          <p:cNvPicPr>
            <a:picLocks noChangeAspect="1"/>
          </p:cNvPicPr>
          <p:nvPr/>
        </p:nvPicPr>
        <p:blipFill>
          <a:blip r:embed="rId5"/>
          <a:srcRect t="11703" b="-1"/>
          <a:stretch/>
        </p:blipFill>
        <p:spPr>
          <a:xfrm>
            <a:off x="2403116" y="3832229"/>
            <a:ext cx="952605" cy="351405"/>
          </a:xfrm>
          <a:prstGeom prst="rect">
            <a:avLst/>
          </a:prstGeom>
        </p:spPr>
      </p:pic>
    </p:spTree>
    <p:extLst>
      <p:ext uri="{BB962C8B-B14F-4D97-AF65-F5344CB8AC3E}">
        <p14:creationId xmlns:p14="http://schemas.microsoft.com/office/powerpoint/2010/main" val="1040663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233763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2B01E-9531-6116-01CC-D851E04B2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987B2-C68E-AF8E-6DD4-6F6C25E819A4}"/>
              </a:ext>
            </a:extLst>
          </p:cNvPr>
          <p:cNvSpPr>
            <a:spLocks noGrp="1"/>
          </p:cNvSpPr>
          <p:nvPr>
            <p:ph type="title"/>
          </p:nvPr>
        </p:nvSpPr>
        <p:spPr>
          <a:xfrm>
            <a:off x="0" y="0"/>
            <a:ext cx="4572000" cy="1325563"/>
          </a:xfrm>
          <a:solidFill>
            <a:srgbClr val="D95F02"/>
          </a:solidFill>
        </p:spPr>
        <p:txBody>
          <a:bodyPr/>
          <a:lstStyle/>
          <a:p>
            <a:r>
              <a:rPr lang="en-US" dirty="0"/>
              <a:t>Phenomenological</a:t>
            </a:r>
          </a:p>
        </p:txBody>
      </p:sp>
      <p:pic>
        <p:nvPicPr>
          <p:cNvPr id="4" name="Picture 3">
            <a:extLst>
              <a:ext uri="{FF2B5EF4-FFF2-40B4-BE49-F238E27FC236}">
                <a16:creationId xmlns:a16="http://schemas.microsoft.com/office/drawing/2014/main" id="{59535EBB-54B8-82ED-C58E-EE97A068EE60}"/>
              </a:ext>
            </a:extLst>
          </p:cNvPr>
          <p:cNvPicPr>
            <a:picLocks noChangeAspect="1"/>
          </p:cNvPicPr>
          <p:nvPr/>
        </p:nvPicPr>
        <p:blipFill>
          <a:blip r:embed="rId2"/>
          <a:stretch>
            <a:fillRect/>
          </a:stretch>
        </p:blipFill>
        <p:spPr>
          <a:xfrm>
            <a:off x="876766" y="1782842"/>
            <a:ext cx="4885805" cy="2311655"/>
          </a:xfrm>
          <a:prstGeom prst="rect">
            <a:avLst/>
          </a:prstGeom>
        </p:spPr>
      </p:pic>
      <p:pic>
        <p:nvPicPr>
          <p:cNvPr id="6" name="Picture 5">
            <a:extLst>
              <a:ext uri="{FF2B5EF4-FFF2-40B4-BE49-F238E27FC236}">
                <a16:creationId xmlns:a16="http://schemas.microsoft.com/office/drawing/2014/main" id="{45E19C63-0EF1-098C-571C-E01B746652CE}"/>
              </a:ext>
            </a:extLst>
          </p:cNvPr>
          <p:cNvPicPr>
            <a:picLocks noChangeAspect="1"/>
          </p:cNvPicPr>
          <p:nvPr/>
        </p:nvPicPr>
        <p:blipFill>
          <a:blip r:embed="rId3"/>
          <a:stretch>
            <a:fillRect/>
          </a:stretch>
        </p:blipFill>
        <p:spPr>
          <a:xfrm>
            <a:off x="876766" y="4619923"/>
            <a:ext cx="2447136" cy="427614"/>
          </a:xfrm>
          <a:prstGeom prst="rect">
            <a:avLst/>
          </a:prstGeom>
        </p:spPr>
      </p:pic>
      <p:pic>
        <p:nvPicPr>
          <p:cNvPr id="8" name="Picture 7">
            <a:extLst>
              <a:ext uri="{FF2B5EF4-FFF2-40B4-BE49-F238E27FC236}">
                <a16:creationId xmlns:a16="http://schemas.microsoft.com/office/drawing/2014/main" id="{344CC099-46B0-0897-059B-E7496AE8CD3A}"/>
              </a:ext>
            </a:extLst>
          </p:cNvPr>
          <p:cNvPicPr>
            <a:picLocks noChangeAspect="1"/>
          </p:cNvPicPr>
          <p:nvPr/>
        </p:nvPicPr>
        <p:blipFill>
          <a:blip r:embed="rId4"/>
          <a:srcRect t="35662"/>
          <a:stretch/>
        </p:blipFill>
        <p:spPr>
          <a:xfrm>
            <a:off x="876766" y="5572963"/>
            <a:ext cx="4000941" cy="280564"/>
          </a:xfrm>
          <a:prstGeom prst="rect">
            <a:avLst/>
          </a:prstGeom>
        </p:spPr>
      </p:pic>
    </p:spTree>
    <p:extLst>
      <p:ext uri="{BB962C8B-B14F-4D97-AF65-F5344CB8AC3E}">
        <p14:creationId xmlns:p14="http://schemas.microsoft.com/office/powerpoint/2010/main" val="2947221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screen&#10;&#10;AI-generated content may be incorrect.">
            <a:extLst>
              <a:ext uri="{FF2B5EF4-FFF2-40B4-BE49-F238E27FC236}">
                <a16:creationId xmlns:a16="http://schemas.microsoft.com/office/drawing/2014/main" id="{C135FAA1-AD31-5FB5-D585-5EBDFBD84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1683379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55C58-6192-4401-2783-B8C427988143}"/>
            </a:ext>
          </a:extLst>
        </p:cNvPr>
        <p:cNvGrpSpPr/>
        <p:nvPr/>
      </p:nvGrpSpPr>
      <p:grpSpPr>
        <a:xfrm>
          <a:off x="0" y="0"/>
          <a:ext cx="0" cy="0"/>
          <a:chOff x="0" y="0"/>
          <a:chExt cx="0" cy="0"/>
        </a:xfrm>
      </p:grpSpPr>
      <p:pic>
        <p:nvPicPr>
          <p:cNvPr id="3" name="Picture 2" descr="A screen shot of a graph&#10;&#10;AI-generated content may be incorrect.">
            <a:extLst>
              <a:ext uri="{FF2B5EF4-FFF2-40B4-BE49-F238E27FC236}">
                <a16:creationId xmlns:a16="http://schemas.microsoft.com/office/drawing/2014/main" id="{34DF7D87-EBED-9E1F-0D88-48D5E74EB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1057398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D9A1-36D1-B1F0-1FED-3A08FD9B51EA}"/>
            </a:ext>
          </a:extLst>
        </p:cNvPr>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07C7BE93-F0D2-1DC0-C05C-4104A087F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4252540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white line&#10;&#10;AI-generated content may be incorrect.">
            <a:extLst>
              <a:ext uri="{FF2B5EF4-FFF2-40B4-BE49-F238E27FC236}">
                <a16:creationId xmlns:a16="http://schemas.microsoft.com/office/drawing/2014/main" id="{A17C2877-2886-9892-2061-8AC1E09FE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866765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D00BE-1CD0-04CB-9D79-FDB8C11B1A4D}"/>
            </a:ext>
          </a:extLst>
        </p:cNvPr>
        <p:cNvGrpSpPr/>
        <p:nvPr/>
      </p:nvGrpSpPr>
      <p:grpSpPr>
        <a:xfrm>
          <a:off x="0" y="0"/>
          <a:ext cx="0" cy="0"/>
          <a:chOff x="0" y="0"/>
          <a:chExt cx="0" cy="0"/>
        </a:xfrm>
      </p:grpSpPr>
      <p:pic>
        <p:nvPicPr>
          <p:cNvPr id="3" name="Picture 2" descr="A black background with a white line&#10;&#10;AI-generated content may be incorrect.">
            <a:extLst>
              <a:ext uri="{FF2B5EF4-FFF2-40B4-BE49-F238E27FC236}">
                <a16:creationId xmlns:a16="http://schemas.microsoft.com/office/drawing/2014/main" id="{52B31B9B-F116-32B8-86E4-FBDEDE64F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348753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91CD6-684D-1393-8AA4-7B36F87DA95F}"/>
            </a:ext>
          </a:extLst>
        </p:cNvPr>
        <p:cNvGrpSpPr/>
        <p:nvPr/>
      </p:nvGrpSpPr>
      <p:grpSpPr>
        <a:xfrm>
          <a:off x="0" y="0"/>
          <a:ext cx="0" cy="0"/>
          <a:chOff x="0" y="0"/>
          <a:chExt cx="0" cy="0"/>
        </a:xfrm>
      </p:grpSpPr>
      <p:pic>
        <p:nvPicPr>
          <p:cNvPr id="3" name="Picture 2" descr="A line with a curved line&#10;&#10;AI-generated content may be incorrect.">
            <a:extLst>
              <a:ext uri="{FF2B5EF4-FFF2-40B4-BE49-F238E27FC236}">
                <a16:creationId xmlns:a16="http://schemas.microsoft.com/office/drawing/2014/main" id="{123CBE30-35C1-1A85-04F4-A8083BC24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757721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6DE-B951-BA89-51FA-2AE78ECB04FF}"/>
            </a:ext>
          </a:extLst>
        </p:cNvPr>
        <p:cNvGrpSpPr/>
        <p:nvPr/>
      </p:nvGrpSpPr>
      <p:grpSpPr>
        <a:xfrm>
          <a:off x="0" y="0"/>
          <a:ext cx="0" cy="0"/>
          <a:chOff x="0" y="0"/>
          <a:chExt cx="0" cy="0"/>
        </a:xfrm>
      </p:grpSpPr>
      <p:pic>
        <p:nvPicPr>
          <p:cNvPr id="3" name="Picture 2" descr="A line of colored lines on a black background&#10;&#10;AI-generated content may be incorrect.">
            <a:extLst>
              <a:ext uri="{FF2B5EF4-FFF2-40B4-BE49-F238E27FC236}">
                <a16:creationId xmlns:a16="http://schemas.microsoft.com/office/drawing/2014/main" id="{D7C74C07-EE92-1EDC-A178-7A4AF79B0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7649397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E3AA-7DFB-6786-AFAF-FB72AC1E6F7E}"/>
            </a:ext>
          </a:extLst>
        </p:cNvPr>
        <p:cNvGrpSpPr/>
        <p:nvPr/>
      </p:nvGrpSpPr>
      <p:grpSpPr>
        <a:xfrm>
          <a:off x="0" y="0"/>
          <a:ext cx="0" cy="0"/>
          <a:chOff x="0" y="0"/>
          <a:chExt cx="0" cy="0"/>
        </a:xfrm>
      </p:grpSpPr>
      <p:pic>
        <p:nvPicPr>
          <p:cNvPr id="3" name="Picture 2" descr="A black background with colorful lines&#10;&#10;AI-generated content may be incorrect.">
            <a:extLst>
              <a:ext uri="{FF2B5EF4-FFF2-40B4-BE49-F238E27FC236}">
                <a16:creationId xmlns:a16="http://schemas.microsoft.com/office/drawing/2014/main" id="{B733DABA-4D48-2073-7010-B476278C2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419535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ACD06-A7DD-85BF-F54D-A75A3C818C86}"/>
              </a:ext>
            </a:extLst>
          </p:cNvPr>
          <p:cNvPicPr>
            <a:picLocks noChangeAspect="1"/>
          </p:cNvPicPr>
          <p:nvPr/>
        </p:nvPicPr>
        <p:blipFill>
          <a:blip r:embed="rId2">
            <a:alphaModFix amt="39000"/>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A805F714-CB3D-D2DE-ECE1-D58E809D0B98}"/>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77598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E1BF7-ACF3-4805-6D47-E5681F64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1E97C-42AE-B26A-AC51-BDB05CEBCABC}"/>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CC0F7BA6-22F7-6BB3-F070-1B67EAA6A819}"/>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BFB724BE-0F5E-A6E0-DBF2-D8F5ECBA32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5283A037-190D-2165-EACD-DDDD6AE81543}"/>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3CCCA178-22A3-CF7C-13D6-C199FF6FDF7B}"/>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750E4C59-FE0D-3D93-EEF3-37FAF36F0D0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75A70ACC-901A-BE6D-7DE5-A14B232A2655}"/>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717E39-14F3-2887-C8F1-931BE5F936C0}"/>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E1F42E6A-0D3C-141F-6DF0-BF21A7D2379D}"/>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1DBA91D-74D4-CD97-11E5-30433D78B72B}"/>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69113E9-8258-3D13-8DB6-74DA3EE1ACBA}"/>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EE8C085-7BDC-094D-DD2D-C3034FF54EAA}"/>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6A72E96-FB07-DFA1-C639-03C18B9BEF27}"/>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5A6929-EB3F-46F1-84DA-134288508035}"/>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913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69221F3D-B019-9BD6-6213-F6FACF17A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016544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39848" y="1207808"/>
            <a:ext cx="5181600" cy="1719327"/>
          </a:xfrm>
        </p:spPr>
        <p:txBody>
          <a:bodyPr>
            <a:noAutofit/>
          </a:bodyPr>
          <a:lstStyle/>
          <a:p>
            <a:pPr marL="0" indent="0">
              <a:buNone/>
            </a:pPr>
            <a:r>
              <a:rPr lang="en-US" sz="2400" dirty="0"/>
              <a:t>A tractable, generalized model of mosquito biting behavior that allows for representations of phenomena such as multiple biting</a:t>
            </a:r>
          </a:p>
        </p:txBody>
      </p:sp>
      <p:sp>
        <p:nvSpPr>
          <p:cNvPr id="10" name="TextBox 9">
            <a:extLst>
              <a:ext uri="{FF2B5EF4-FFF2-40B4-BE49-F238E27FC236}">
                <a16:creationId xmlns:a16="http://schemas.microsoft.com/office/drawing/2014/main" id="{059899BE-1364-716E-88C8-31FBF2642B10}"/>
              </a:ext>
            </a:extLst>
          </p:cNvPr>
          <p:cNvSpPr txBox="1"/>
          <p:nvPr/>
        </p:nvSpPr>
        <p:spPr>
          <a:xfrm>
            <a:off x="6232607" y="4219428"/>
            <a:ext cx="5822787" cy="1569660"/>
          </a:xfrm>
          <a:prstGeom prst="rect">
            <a:avLst/>
          </a:prstGeom>
          <a:noFill/>
        </p:spPr>
        <p:txBody>
          <a:bodyPr wrap="square">
            <a:spAutoFit/>
          </a:bodyPr>
          <a:lstStyle/>
          <a:p>
            <a:r>
              <a:rPr lang="en-US" sz="2400" dirty="0"/>
              <a:t>Models of biting dynamics can be compared directly by setting them to have the same gonotrophic cycle duration – the commonly-used proxy for biting rate</a:t>
            </a:r>
          </a:p>
        </p:txBody>
      </p:sp>
      <mc:AlternateContent xmlns:mc="http://schemas.openxmlformats.org/markup-compatibility/2006" xmlns:a14="http://schemas.microsoft.com/office/drawing/2010/main">
        <mc:Choice Requires="a14">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551307">
                    <a:tc>
                      <a:txBody>
                        <a:bodyPr/>
                        <a:lstStyle/>
                        <a:p>
                          <a:r>
                            <a:rPr lang="en-US" sz="24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f>
                                <m:fPr>
                                  <m:ctrlPr>
                                    <a:rPr lang="en-US" sz="2400" b="0" i="1" smtClean="0">
                                      <a:latin typeface="Cambria Math" panose="02040503050406030204" pitchFamily="18" charset="0"/>
                                    </a:rPr>
                                  </m:ctrlPr>
                                </m:fPr>
                                <m:num>
                                  <m:r>
                                    <a:rPr lang="en-US" sz="2400" b="0" smtClean="0">
                                      <a:latin typeface="Cambria Math" panose="02040503050406030204" pitchFamily="18" charset="0"/>
                                    </a:rPr>
                                    <m:t>1</m:t>
                                  </m:r>
                                </m:num>
                                <m:den>
                                  <m:r>
                                    <m:rPr>
                                      <m:nor/>
                                    </m:rPr>
                                    <a:rPr lang="en-US" sz="2400" b="0" i="0" smtClean="0"/>
                                    <m:t>biting</m:t>
                                  </m:r>
                                  <m:r>
                                    <m:rPr>
                                      <m:nor/>
                                    </m:rPr>
                                    <a:rPr lang="en-US" sz="2400" b="0" i="0" smtClean="0"/>
                                    <m:t> </m:t>
                                  </m:r>
                                  <m:r>
                                    <m:rPr>
                                      <m:nor/>
                                    </m:rPr>
                                    <a:rPr lang="en-US" sz="2400" b="0" i="0" smtClean="0"/>
                                    <m:t>rate</m:t>
                                  </m:r>
                                </m:den>
                              </m:f>
                              <m:r>
                                <a:rPr lang="en-US" sz="2400" b="0" i="1" smtClean="0">
                                  <a:latin typeface="Cambria Math" panose="02040503050406030204" pitchFamily="18" charset="0"/>
                                </a:rPr>
                                <m:t>+</m:t>
                              </m:r>
                            </m:oMath>
                          </a14:m>
                          <a:r>
                            <a:rPr lang="en-US" sz="2400" i="1" dirty="0"/>
                            <a:t>…</a:t>
                          </a:r>
                        </a:p>
                      </a:txBody>
                      <a:tcPr>
                        <a:no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370840">
                    <a:tc>
                      <a:txBody>
                        <a:bodyPr/>
                        <a:lstStyle/>
                        <a:p>
                          <a:r>
                            <a:rPr lang="en-US" sz="24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smtClean="0">
                                          <a:latin typeface="Cambria Math" panose="02040503050406030204" pitchFamily="18" charset="0"/>
                                        </a:rPr>
                                        <m:t>−</m:t>
                                      </m:r>
                                      <m:r>
                                        <a:rPr lang="en-US" sz="2400" b="1" i="1" smtClean="0">
                                          <a:latin typeface="Cambria Math" panose="02040503050406030204" pitchFamily="18" charset="0"/>
                                        </a:rPr>
                                        <m:t>𝐀</m:t>
                                      </m:r>
                                    </m:e>
                                  </m:d>
                                </m:e>
                                <m:sup>
                                  <m:r>
                                    <a:rPr lang="en-US" sz="2400" b="0" smtClean="0">
                                      <a:latin typeface="Cambria Math" panose="02040503050406030204" pitchFamily="18" charset="0"/>
                                    </a:rPr>
                                    <m:t>−1</m:t>
                                  </m:r>
                                </m:sup>
                              </m:sSup>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𝛼</m:t>
                                  </m:r>
                                </m:e>
                              </m:acc>
                              <m:r>
                                <a:rPr lang="en-US" sz="2400" b="0" i="1" smtClean="0">
                                  <a:latin typeface="Cambria Math" panose="02040503050406030204" pitchFamily="18" charset="0"/>
                                </a:rPr>
                                <m:t>+</m:t>
                              </m:r>
                            </m:oMath>
                          </a14:m>
                          <a:r>
                            <a:rPr lang="en-US" sz="2400" i="1" dirty="0"/>
                            <a:t> …</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1140685562"/>
                  </p:ext>
                </p:extLst>
              </p:nvPr>
            </p:nvGraphicFramePr>
            <p:xfrm>
              <a:off x="366905" y="4144595"/>
              <a:ext cx="5786440" cy="1719326"/>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664083">
                    <a:tc>
                      <a:txBody>
                        <a:bodyPr/>
                        <a:lstStyle/>
                        <a:p>
                          <a:r>
                            <a:rPr lang="en-US" sz="2400" b="1" dirty="0"/>
                            <a:t>Exponential:</a:t>
                          </a:r>
                        </a:p>
                      </a:txBody>
                      <a:tcPr>
                        <a:noFill/>
                      </a:tcPr>
                    </a:tc>
                    <a:tc>
                      <a:txBody>
                        <a:bodyPr/>
                        <a:lstStyle/>
                        <a:p>
                          <a:endParaRPr lang="en-US"/>
                        </a:p>
                      </a:txBody>
                      <a:tcPr>
                        <a:blipFill>
                          <a:blip r:embed="rId2"/>
                          <a:stretch>
                            <a:fillRect l="-183060" t="-6422" r="-237705" b="-180734"/>
                          </a:stretch>
                        </a:blipFill>
                      </a:tcPr>
                    </a:tc>
                    <a:tc>
                      <a:txBody>
                        <a:bodyPr/>
                        <a:lstStyle/>
                        <a:p>
                          <a:endParaRPr lang="en-US"/>
                        </a:p>
                      </a:txBody>
                      <a:tcPr>
                        <a:blipFill>
                          <a:blip r:embed="rId2"/>
                          <a:stretch>
                            <a:fillRect l="-119630" t="-6422" r="-462" b="-180734"/>
                          </a:stretch>
                        </a:blip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503936">
                    <a:tc>
                      <a:txBody>
                        <a:bodyPr/>
                        <a:lstStyle/>
                        <a:p>
                          <a:r>
                            <a:rPr lang="en-US" sz="2400" b="1" dirty="0"/>
                            <a:t>Mechanistic:</a:t>
                          </a:r>
                        </a:p>
                      </a:txBody>
                      <a:tcPr>
                        <a:noFill/>
                      </a:tcPr>
                    </a:tc>
                    <a:tc>
                      <a:txBody>
                        <a:bodyPr/>
                        <a:lstStyle/>
                        <a:p>
                          <a:endParaRPr lang="en-US"/>
                        </a:p>
                      </a:txBody>
                      <a:tcPr>
                        <a:blipFill>
                          <a:blip r:embed="rId2"/>
                          <a:stretch>
                            <a:fillRect l="-183060" t="-249398" r="-237705" b="-27711"/>
                          </a:stretch>
                        </a:blipFill>
                      </a:tcPr>
                    </a:tc>
                    <a:tc>
                      <a:txBody>
                        <a:bodyPr/>
                        <a:lstStyle/>
                        <a:p>
                          <a:endParaRPr lang="en-US"/>
                        </a:p>
                      </a:txBody>
                      <a:tcPr anchor="ctr">
                        <a:blipFill>
                          <a:blip r:embed="rId2"/>
                          <a:stretch>
                            <a:fillRect l="-119630" t="-249398" r="-462" b="-27711"/>
                          </a:stretch>
                        </a:blipFill>
                      </a:tcPr>
                    </a:tc>
                    <a:extLst>
                      <a:ext uri="{0D108BD9-81ED-4DB2-BD59-A6C34878D82A}">
                        <a16:rowId xmlns:a16="http://schemas.microsoft.com/office/drawing/2014/main" val="2316522388"/>
                      </a:ext>
                    </a:extLst>
                  </a:tr>
                </a:tbl>
              </a:graphicData>
            </a:graphic>
          </p:graphicFrame>
        </mc:Fallback>
      </mc:AlternateContent>
      <p:pic>
        <p:nvPicPr>
          <p:cNvPr id="46" name="Picture 45">
            <a:extLst>
              <a:ext uri="{FF2B5EF4-FFF2-40B4-BE49-F238E27FC236}">
                <a16:creationId xmlns:a16="http://schemas.microsoft.com/office/drawing/2014/main" id="{CEB0D0F0-C4EA-FCFE-3C47-5AAF6667C715}"/>
              </a:ext>
            </a:extLst>
          </p:cNvPr>
          <p:cNvPicPr>
            <a:picLocks noChangeAspect="1"/>
          </p:cNvPicPr>
          <p:nvPr/>
        </p:nvPicPr>
        <p:blipFill>
          <a:blip r:embed="rId3"/>
          <a:stretch>
            <a:fillRect/>
          </a:stretch>
        </p:blipFill>
        <p:spPr>
          <a:xfrm>
            <a:off x="6375665" y="305099"/>
            <a:ext cx="4982146" cy="2957866"/>
          </a:xfrm>
          <a:prstGeom prst="rect">
            <a:avLst/>
          </a:prstGeom>
        </p:spPr>
      </p:pic>
      <p:cxnSp>
        <p:nvCxnSpPr>
          <p:cNvPr id="5" name="Straight Connector 4">
            <a:extLst>
              <a:ext uri="{FF2B5EF4-FFF2-40B4-BE49-F238E27FC236}">
                <a16:creationId xmlns:a16="http://schemas.microsoft.com/office/drawing/2014/main" id="{C5328408-4936-5675-DF99-0183C41305F7}"/>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0CE991-503A-E41B-2D37-FF410309F1AA}"/>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9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7" y="4131340"/>
            <a:ext cx="5883564" cy="1803915"/>
          </a:xfrm>
        </p:spPr>
        <p:txBody>
          <a:bodyPr>
            <a:normAutofit/>
          </a:bodyPr>
          <a:lstStyle/>
          <a:p>
            <a:pPr marL="0" indent="0">
              <a:buNone/>
            </a:pPr>
            <a:r>
              <a:rPr lang="en-US" sz="2400" dirty="0"/>
              <a:t>Mechanistic biting models can be used to evaluate the effectiveness of personal protection measures </a:t>
            </a:r>
            <a:r>
              <a:rPr lang="en-US" sz="2400" i="1" dirty="0"/>
              <a:t>at the population level </a:t>
            </a:r>
            <a:r>
              <a:rPr lang="en-US" sz="2400" dirty="0"/>
              <a:t>and can provide recommendations for how they might be improved</a:t>
            </a:r>
            <a:endParaRPr lang="en-US" sz="2000" i="1" dirty="0"/>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3083" b="3083"/>
          <a:stretch/>
        </p:blipFill>
        <p:spPr>
          <a:xfrm>
            <a:off x="305841" y="305627"/>
            <a:ext cx="5656716" cy="2985733"/>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t="1388" b="1388"/>
          <a:stretch/>
        </p:blipFill>
        <p:spPr>
          <a:xfrm>
            <a:off x="6265067" y="3603798"/>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565156" y="588491"/>
            <a:ext cx="5366328" cy="2308324"/>
          </a:xfrm>
          <a:prstGeom prst="rect">
            <a:avLst/>
          </a:prstGeom>
          <a:noFill/>
        </p:spPr>
        <p:txBody>
          <a:bodyPr wrap="square">
            <a:spAutoFit/>
          </a:bodyPr>
          <a:lstStyle/>
          <a:p>
            <a:r>
              <a:rPr lang="en-US" sz="2400" dirty="0"/>
              <a:t>A decrease in gonotrophic cycle duration does not necessarily increase </a:t>
            </a:r>
            <a:r>
              <a:rPr lang="en-US" sz="2400" i="1" dirty="0"/>
              <a:t>R</a:t>
            </a:r>
            <a:r>
              <a:rPr lang="en-US" sz="2400" i="1" baseline="-25000" dirty="0"/>
              <a:t>0</a:t>
            </a:r>
            <a:r>
              <a:rPr lang="en-US" sz="2400" baseline="-25000" dirty="0"/>
              <a:t> </a:t>
            </a:r>
            <a:r>
              <a:rPr lang="en-US" sz="2400" dirty="0"/>
              <a:t> (as is predicted by exponential models)</a:t>
            </a:r>
          </a:p>
          <a:p>
            <a:endParaRPr lang="en-US" sz="2400" dirty="0"/>
          </a:p>
          <a:p>
            <a:pPr algn="ctr"/>
            <a:r>
              <a:rPr lang="en-US" sz="2400" i="1" dirty="0"/>
              <a:t>Mechanism matters!</a:t>
            </a:r>
          </a:p>
        </p:txBody>
      </p:sp>
      <p:sp>
        <p:nvSpPr>
          <p:cNvPr id="2" name="Rectangle 1">
            <a:extLst>
              <a:ext uri="{FF2B5EF4-FFF2-40B4-BE49-F238E27FC236}">
                <a16:creationId xmlns:a16="http://schemas.microsoft.com/office/drawing/2014/main" id="{1E6C7606-9729-AA98-AA5C-98075A70BAE5}"/>
              </a:ext>
            </a:extLst>
          </p:cNvPr>
          <p:cNvSpPr/>
          <p:nvPr/>
        </p:nvSpPr>
        <p:spPr>
          <a:xfrm>
            <a:off x="5071575" y="182880"/>
            <a:ext cx="1092819" cy="3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A57418-10E2-951A-D205-CD1783980E5D}"/>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E094C23D-6B79-4C5F-7F71-D8C9AE4C3090}"/>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2654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10006759" y="5359880"/>
            <a:ext cx="2321143" cy="1200329"/>
          </a:xfrm>
          <a:prstGeom prst="rect">
            <a:avLst/>
          </a:prstGeom>
          <a:noFill/>
        </p:spPr>
        <p:txBody>
          <a:bodyPr wrap="square" rtlCol="0">
            <a:spAutoFit/>
          </a:bodyPr>
          <a:lstStyle/>
          <a:p>
            <a:r>
              <a:rPr lang="en-US" dirty="0"/>
              <a:t>This work is supported by </a:t>
            </a:r>
            <a:br>
              <a:rPr lang="en-US" dirty="0"/>
            </a:br>
            <a:r>
              <a:rPr lang="en-US"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xmlns="">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1"/>
            <a:ext cx="12192000" cy="2079280"/>
          </a:xfrm>
        </p:spPr>
        <p:txBody>
          <a:bodyPr>
            <a:noAutofit/>
          </a:bodyPr>
          <a:lstStyle/>
          <a:p>
            <a:r>
              <a:rPr lang="en-US" sz="4000" b="1" dirty="0"/>
              <a:t>Multiple biting</a:t>
            </a:r>
            <a:br>
              <a:rPr lang="en-US" sz="4000" b="1" dirty="0"/>
            </a:br>
            <a:r>
              <a:rPr lang="en-US" sz="3600" dirty="0"/>
              <a:t>– attempting to feed more than once in a reproductive cycle – </a:t>
            </a:r>
            <a:br>
              <a:rPr lang="en-US" sz="4000" b="1" dirty="0"/>
            </a:br>
            <a:r>
              <a:rPr lang="en-US" sz="4000" b="1" dirty="0"/>
              <a:t>is common among mosquitoes</a:t>
            </a:r>
          </a:p>
        </p:txBody>
      </p:sp>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8560224" y="2240266"/>
            <a:ext cx="3306648" cy="272763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5458830" y="2240266"/>
            <a:ext cx="3102247" cy="272763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5458830" y="4978095"/>
            <a:ext cx="6463286" cy="1107996"/>
          </a:xfrm>
          <a:prstGeom prst="rect">
            <a:avLst/>
          </a:prstGeom>
          <a:noFill/>
        </p:spPr>
        <p:txBody>
          <a:bodyPr wrap="square" rtlCol="0">
            <a:spAutoFit/>
          </a:bodyPr>
          <a:lstStyle/>
          <a:p>
            <a:pPr algn="just"/>
            <a:r>
              <a:rPr lang="en-US" sz="1600" dirty="0"/>
              <a:t>Frequency of blood meals ingested by </a:t>
            </a:r>
            <a:r>
              <a:rPr lang="en-US" sz="1600" i="1" dirty="0"/>
              <a:t>Anopheles </a:t>
            </a:r>
            <a:r>
              <a:rPr lang="en-US" sz="1600" i="1" dirty="0" err="1"/>
              <a:t>darlingi</a:t>
            </a:r>
            <a:r>
              <a:rPr lang="en-US" sz="1600" i="1" dirty="0"/>
              <a:t> </a:t>
            </a:r>
            <a:r>
              <a:rPr lang="en-US" sz="1600" dirty="0"/>
              <a:t>females in a single gonotrophic cycle. Numbers above bars indicate total number of blood meals.</a:t>
            </a:r>
          </a:p>
          <a:p>
            <a:pPr algn="just"/>
            <a:r>
              <a:rPr lang="en-US" sz="1600" dirty="0"/>
              <a:t>Modified from </a:t>
            </a:r>
            <a:r>
              <a:rPr lang="en-US" sz="1600" i="1" dirty="0"/>
              <a:t>de Oliveira et al. (2012) J Vector </a:t>
            </a:r>
            <a:r>
              <a:rPr lang="en-US" sz="1600" i="1" dirty="0" err="1"/>
              <a:t>Ecol</a:t>
            </a:r>
            <a:r>
              <a:rPr lang="en-US" sz="1600" i="1" dirty="0"/>
              <a:t> </a:t>
            </a:r>
            <a:endParaRPr lang="en-US" sz="1600"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6113444" y="2140979"/>
            <a:ext cx="308098" cy="369332"/>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6539705" y="4085082"/>
            <a:ext cx="308098" cy="369332"/>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988015" y="2501258"/>
            <a:ext cx="308098" cy="369332"/>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7395025" y="3980165"/>
            <a:ext cx="308098"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818992" y="4083133"/>
            <a:ext cx="308098" cy="369332"/>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8236119" y="4105624"/>
            <a:ext cx="308098" cy="369332"/>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8617672" y="2693221"/>
            <a:ext cx="308098" cy="369332"/>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9042463" y="3919035"/>
            <a:ext cx="308098" cy="369332"/>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9459589" y="4083133"/>
            <a:ext cx="308098" cy="369332"/>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1098473" y="4163355"/>
            <a:ext cx="308098" cy="369332"/>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514530" y="4192032"/>
            <a:ext cx="308098" cy="369332"/>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875646" y="4080161"/>
            <a:ext cx="308098" cy="369332"/>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10257379" y="4142202"/>
            <a:ext cx="308098" cy="369332"/>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682417" y="4150436"/>
            <a:ext cx="308098" cy="369332"/>
          </a:xfrm>
          <a:prstGeom prst="rect">
            <a:avLst/>
          </a:prstGeom>
          <a:noFill/>
        </p:spPr>
        <p:txBody>
          <a:bodyPr wrap="none" rtlCol="0">
            <a:spAutoFit/>
          </a:bodyPr>
          <a:lstStyle/>
          <a:p>
            <a:r>
              <a:rPr lang="en-US" b="1" dirty="0"/>
              <a:t>2</a:t>
            </a:r>
          </a:p>
        </p:txBody>
      </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107996"/>
          </a:xfrm>
          <a:prstGeom prst="rect">
            <a:avLst/>
          </a:prstGeom>
          <a:noFill/>
        </p:spPr>
        <p:txBody>
          <a:bodyPr wrap="square" rtlCol="0">
            <a:spAutoFit/>
          </a:bodyPr>
          <a:lstStyle/>
          <a:p>
            <a:pPr algn="just"/>
            <a:r>
              <a:rPr lang="en-US" sz="1600" dirty="0"/>
              <a:t>Proportion of </a:t>
            </a:r>
            <a:r>
              <a:rPr lang="en-US" sz="1600" i="1" dirty="0"/>
              <a:t>Anopheles gambiae </a:t>
            </a:r>
            <a:r>
              <a:rPr lang="en-US" sz="1600" dirty="0"/>
              <a:t>and </a:t>
            </a:r>
            <a:r>
              <a:rPr lang="en-US" sz="1600" i="1" dirty="0"/>
              <a:t>An. </a:t>
            </a:r>
            <a:r>
              <a:rPr lang="en-US" sz="1600" i="1" dirty="0" err="1"/>
              <a:t>Funestus</a:t>
            </a:r>
            <a:r>
              <a:rPr lang="en-US" sz="1600" i="1" dirty="0"/>
              <a:t> </a:t>
            </a:r>
            <a:r>
              <a:rPr lang="en-US" sz="1600" dirty="0"/>
              <a:t>mosquitoes taking an additional blood meal</a:t>
            </a:r>
            <a:endParaRPr lang="en-US" sz="1600" i="1" dirty="0"/>
          </a:p>
          <a:p>
            <a:pPr algn="just"/>
            <a:r>
              <a:rPr lang="en-US" sz="1600" dirty="0"/>
              <a:t>Modified from </a:t>
            </a:r>
            <a:r>
              <a:rPr lang="en-US" sz="1600" i="1" dirty="0" err="1"/>
              <a:t>Beier</a:t>
            </a:r>
            <a:r>
              <a:rPr lang="en-US" sz="1600" i="1" dirty="0"/>
              <a:t> (1996) J Med </a:t>
            </a:r>
            <a:r>
              <a:rPr lang="en-US" sz="1600" i="1" dirty="0" err="1"/>
              <a:t>Entomol</a:t>
            </a:r>
            <a:endParaRPr lang="en-US" sz="1600" dirty="0"/>
          </a:p>
        </p:txBody>
      </p:sp>
    </p:spTree>
    <p:extLst>
      <p:ext uri="{BB962C8B-B14F-4D97-AF65-F5344CB8AC3E}">
        <p14:creationId xmlns:p14="http://schemas.microsoft.com/office/powerpoint/2010/main" val="25749185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71228"/>
            <a:ext cx="6096000" cy="5836593"/>
            <a:chOff x="5234608" y="641559"/>
            <a:chExt cx="6096000" cy="5836593"/>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3"/>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16487"/>
              <a:ext cx="6096000" cy="461665"/>
            </a:xfrm>
            <a:prstGeom prst="rect">
              <a:avLst/>
            </a:prstGeom>
            <a:noFill/>
          </p:spPr>
          <p:txBody>
            <a:bodyPr wrap="square">
              <a:spAutoFit/>
            </a:bodyPr>
            <a:lstStyle/>
            <a:p>
              <a:r>
                <a:rPr lang="en-US" sz="1200" dirty="0"/>
                <a:t>Hosts have an array of defensive strategies they can employ to avoid insect blood feeding</a:t>
              </a:r>
            </a:p>
            <a:p>
              <a:r>
                <a:rPr lang="en-US" sz="1200" i="1" dirty="0"/>
                <a:t>Hart (1994) Parasitology</a:t>
              </a:r>
            </a:p>
          </p:txBody>
        </p:sp>
      </p:grpSp>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300435" y="170439"/>
            <a:ext cx="5543425" cy="1325563"/>
          </a:xfrm>
        </p:spPr>
        <p:txBody>
          <a:bodyPr>
            <a:normAutofit/>
          </a:bodyPr>
          <a:lstStyle/>
          <a:p>
            <a:r>
              <a:rPr lang="en-US" dirty="0"/>
              <a:t>Drivers of multiple biting</a:t>
            </a:r>
          </a:p>
        </p:txBody>
      </p:sp>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4"/>
          <a:srcRect t="20646" r="39377" b="14564"/>
          <a:stretch/>
        </p:blipFill>
        <p:spPr>
          <a:xfrm>
            <a:off x="7167844" y="2498970"/>
            <a:ext cx="3024428"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41977" y="5574389"/>
            <a:ext cx="4060342" cy="369332"/>
          </a:xfrm>
          <a:prstGeom prst="rect">
            <a:avLst/>
          </a:prstGeom>
          <a:noFill/>
        </p:spPr>
        <p:txBody>
          <a:bodyPr wrap="none" rtlCol="0">
            <a:spAutoFit/>
          </a:bodyPr>
          <a:lstStyle/>
          <a:p>
            <a:r>
              <a:rPr lang="en-US" i="1" dirty="0"/>
              <a:t>Ramasamy et al. (2000) J Insect </a:t>
            </a:r>
            <a:r>
              <a:rPr lang="en-US" i="1" dirty="0" err="1"/>
              <a:t>Physiol</a:t>
            </a:r>
            <a:endParaRPr lang="en-US"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44980" y="1968420"/>
            <a:ext cx="3667992" cy="584775"/>
          </a:xfrm>
          <a:prstGeom prst="rect">
            <a:avLst/>
          </a:prstGeom>
          <a:noFill/>
        </p:spPr>
        <p:txBody>
          <a:bodyPr wrap="none" rtlCol="0">
            <a:spAutoFit/>
          </a:bodyPr>
          <a:lstStyle/>
          <a:p>
            <a:r>
              <a:rPr lang="en-US" sz="3200" b="1" dirty="0"/>
              <a:t>Population density</a:t>
            </a:r>
          </a:p>
        </p:txBody>
      </p:sp>
      <p:grpSp>
        <p:nvGrpSpPr>
          <p:cNvPr id="19" name="Group 18">
            <a:extLst>
              <a:ext uri="{FF2B5EF4-FFF2-40B4-BE49-F238E27FC236}">
                <a16:creationId xmlns:a16="http://schemas.microsoft.com/office/drawing/2014/main" id="{75BE0AB0-4EF6-22B1-2923-4744E2250D7F}"/>
              </a:ext>
            </a:extLst>
          </p:cNvPr>
          <p:cNvGrpSpPr/>
          <p:nvPr/>
        </p:nvGrpSpPr>
        <p:grpSpPr>
          <a:xfrm>
            <a:off x="6405328" y="1933744"/>
            <a:ext cx="5596371" cy="3572233"/>
            <a:chOff x="13009741" y="2707112"/>
            <a:chExt cx="5596371" cy="3572233"/>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987458"/>
              <a:chOff x="894599" y="2794661"/>
              <a:chExt cx="6316830" cy="3372054"/>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5"/>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243385"/>
                <a:ext cx="6316829" cy="923330"/>
              </a:xfrm>
              <a:prstGeom prst="rect">
                <a:avLst/>
              </a:prstGeom>
              <a:noFill/>
            </p:spPr>
            <p:txBody>
              <a:bodyPr wrap="square" rtlCol="0">
                <a:spAutoFit/>
              </a:bodyPr>
              <a:lstStyle/>
              <a:p>
                <a:r>
                  <a:rPr lang="en-US" dirty="0"/>
                  <a:t>Seasonality drives patterns in multiple blood feeding for </a:t>
                </a:r>
                <a:r>
                  <a:rPr lang="en-US" i="1" dirty="0"/>
                  <a:t>Aedes aegypti</a:t>
                </a:r>
              </a:p>
              <a:p>
                <a:r>
                  <a:rPr lang="en-US" dirty="0"/>
                  <a:t>Modified from </a:t>
                </a:r>
                <a:r>
                  <a:rPr lang="en-US" i="1" dirty="0"/>
                  <a:t>Scott et al. (2000) J Med </a:t>
                </a:r>
                <a:r>
                  <a:rPr lang="en-US" i="1" dirty="0" err="1"/>
                  <a:t>Entomol</a:t>
                </a:r>
                <a:endParaRPr lang="en-US"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707112"/>
              <a:ext cx="3043997" cy="584775"/>
            </a:xfrm>
            <a:prstGeom prst="rect">
              <a:avLst/>
            </a:prstGeom>
            <a:noFill/>
          </p:spPr>
          <p:txBody>
            <a:bodyPr wrap="square" rtlCol="0">
              <a:spAutoFit/>
            </a:bodyPr>
            <a:lstStyle/>
            <a:p>
              <a:r>
                <a:rPr lang="en-US" sz="3200" b="1" dirty="0"/>
                <a:t>Seasonality</a:t>
              </a:r>
            </a:p>
          </p:txBody>
        </p:sp>
      </p:grpSp>
      <p:grpSp>
        <p:nvGrpSpPr>
          <p:cNvPr id="35" name="Group 34">
            <a:extLst>
              <a:ext uri="{FF2B5EF4-FFF2-40B4-BE49-F238E27FC236}">
                <a16:creationId xmlns:a16="http://schemas.microsoft.com/office/drawing/2014/main" id="{AFDBDB1E-73B0-058D-32EE-15F00F6EE2B0}"/>
              </a:ext>
            </a:extLst>
          </p:cNvPr>
          <p:cNvGrpSpPr/>
          <p:nvPr/>
        </p:nvGrpSpPr>
        <p:grpSpPr>
          <a:xfrm>
            <a:off x="68639" y="223647"/>
            <a:ext cx="5822927" cy="5733769"/>
            <a:chOff x="-6878212" y="2729667"/>
            <a:chExt cx="5822927" cy="5733769"/>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650060"/>
              <a:chOff x="7963839" y="1105559"/>
              <a:chExt cx="3704575" cy="4650060"/>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6"/>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754326"/>
              </a:xfrm>
              <a:prstGeom prst="rect">
                <a:avLst/>
              </a:prstGeom>
              <a:noFill/>
            </p:spPr>
            <p:txBody>
              <a:bodyPr wrap="square" rtlCol="0">
                <a:spAutoFit/>
              </a:bodyPr>
              <a:lstStyle/>
              <a:p>
                <a:r>
                  <a:rPr lang="en-US" dirty="0"/>
                  <a:t>Effect of size and infection status (</a:t>
                </a:r>
                <a:r>
                  <a:rPr lang="en-US" i="1" dirty="0"/>
                  <a:t>Plasmodium falciparum</a:t>
                </a:r>
                <a:r>
                  <a:rPr lang="en-US" dirty="0"/>
                  <a:t>) on the probability of </a:t>
                </a:r>
                <a:r>
                  <a:rPr lang="en-US" i="1" dirty="0"/>
                  <a:t>Anopheles gambiae</a:t>
                </a:r>
                <a:r>
                  <a:rPr lang="en-US" dirty="0"/>
                  <a:t> having multiple blood meals </a:t>
                </a:r>
              </a:p>
              <a:p>
                <a:r>
                  <a:rPr lang="en-US" dirty="0"/>
                  <a:t>Modified from </a:t>
                </a:r>
                <a:r>
                  <a:rPr lang="en-US" i="1" dirty="0" err="1"/>
                  <a:t>Koella</a:t>
                </a:r>
                <a:r>
                  <a:rPr lang="en-US"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2729667"/>
              <a:ext cx="5822927" cy="1077218"/>
            </a:xfrm>
            <a:prstGeom prst="rect">
              <a:avLst/>
            </a:prstGeom>
            <a:noFill/>
          </p:spPr>
          <p:txBody>
            <a:bodyPr wrap="square" rtlCol="0">
              <a:spAutoFit/>
            </a:bodyPr>
            <a:lstStyle/>
            <a:p>
              <a:r>
                <a:rPr lang="en-US" sz="3200" b="1" dirty="0"/>
                <a:t>Infection status or</a:t>
              </a:r>
            </a:p>
            <a:p>
              <a:r>
                <a:rPr lang="en-US" sz="3200" b="1" dirty="0"/>
                <a:t>body size</a:t>
              </a:r>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116989</TotalTime>
  <Words>4455</Words>
  <Application>Microsoft Office PowerPoint</Application>
  <PresentationFormat>Widescreen</PresentationFormat>
  <Paragraphs>970</Paragraphs>
  <Slides>90</Slides>
  <Notes>18</Notes>
  <HiddenSlides>12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Aptos</vt:lpstr>
      <vt:lpstr>Aptos Display</vt:lpstr>
      <vt:lpstr>Arial</vt:lpstr>
      <vt:lpstr>Cambria Math</vt:lpstr>
      <vt:lpstr>Wingdings</vt:lpstr>
      <vt:lpstr>Office Theme</vt:lpstr>
      <vt:lpstr>A New Recipe for Blending Mosquito Biting Dynamics into Disease Transmission Models </vt:lpstr>
      <vt:lpstr>PowerPoint Presentation</vt:lpstr>
      <vt:lpstr>PowerPoint Presentation</vt:lpstr>
      <vt:lpstr>PowerPoint Presentation</vt:lpstr>
      <vt:lpstr>PowerPoint Presentation</vt:lpstr>
      <vt:lpstr>PowerPoint Presentation</vt:lpstr>
      <vt:lpstr>The blood-feeding process</vt:lpstr>
      <vt:lpstr>Multiple biting – attempting to feed more than once in a reproductive cycle –  is common among mosquitoes</vt:lpstr>
      <vt:lpstr>Drivers of multiple biting</vt:lpstr>
      <vt:lpstr>Multiple biting may multiply transmission</vt:lpstr>
      <vt:lpstr>PowerPoint Presentation</vt:lpstr>
      <vt:lpstr>PowerPoint Presentation</vt:lpstr>
      <vt:lpstr>PowerPoint Presentation</vt:lpstr>
      <vt:lpstr>PowerPoint Presentation</vt:lpstr>
      <vt:lpstr>Phase-type distributions: "PH" (1, -a)="Exp" (a)</vt:lpstr>
      <vt:lpstr>Phase-type distributions: "PH" (α ⃗, A)</vt:lpstr>
      <vt:lpstr>Phase-type distributions: "PH" (α ⃗, A)</vt:lpstr>
      <vt:lpstr>Phase-type distributions: "PH" (α ⃗, A)</vt:lpstr>
      <vt:lpstr>Phase-type distributions: "PH" (α ⃗, A)</vt:lpstr>
      <vt:lpstr>Phase-type distributions: "PH" (α ⃗, A)</vt:lpstr>
      <vt:lpstr>Generalized linear chain trick (Hurtado &amp; Kirosingh, 2019)</vt:lpstr>
      <vt:lpstr>PowerPoint Presentation</vt:lpstr>
      <vt:lpstr>Mosquito population demographic model Exponential biting rate</vt:lpstr>
      <vt:lpstr>PowerPoint Presentation</vt:lpstr>
      <vt:lpstr>PowerPoint Presentation</vt:lpstr>
      <vt:lpstr>PowerPoint Presentation</vt:lpstr>
      <vt:lpstr>PowerPoint Presentation</vt:lpstr>
      <vt:lpstr>Base mosquito demographic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Parasite transmission and development</vt:lpstr>
      <vt:lpstr>Forces of infection</vt:lpstr>
      <vt:lpstr>PowerPoint Presentation</vt:lpstr>
      <vt:lpstr>PowerPoint Presentation</vt:lpstr>
      <vt:lpstr>PowerPoint Presentation</vt:lpstr>
      <vt:lpstr>Comparing models of the mosquito biting process</vt:lpstr>
      <vt:lpstr>PowerPoint Presentation</vt:lpstr>
      <vt:lpstr>The blood-feeding process</vt:lpstr>
      <vt:lpstr>The real blood-feeding process</vt:lpstr>
      <vt:lpstr>PowerPoint Presentation</vt:lpstr>
      <vt:lpstr>PowerPoint Presentation</vt:lpstr>
      <vt:lpstr>PowerPoint Presentation</vt:lpstr>
      <vt:lpstr>PowerPoint Presentation</vt:lpstr>
      <vt:lpstr>PowerPoint Presentation</vt:lpstr>
      <vt:lpstr>PowerPoint Presentation</vt:lpstr>
      <vt:lpstr>Blood-feeding process  transient rate matrix</vt:lpstr>
      <vt:lpstr>PowerPoint Presentation</vt:lpstr>
      <vt:lpstr>PowerPoint Presentation</vt:lpstr>
      <vt:lpstr>PowerPoint Presentation</vt:lpstr>
      <vt:lpstr>Mechanistic</vt:lpstr>
      <vt:lpstr>Empirical</vt:lpstr>
      <vt:lpstr>Phenomenological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155</cp:revision>
  <dcterms:created xsi:type="dcterms:W3CDTF">2024-06-14T19:36:46Z</dcterms:created>
  <dcterms:modified xsi:type="dcterms:W3CDTF">2025-02-14T16:57:04Z</dcterms:modified>
</cp:coreProperties>
</file>